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23a4b4163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23a4b416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23a4b4163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23a4b416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23a4b4163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23a4b4163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23a4b4163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23a4b4163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23a4b4163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23a4b416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23a4b4163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23a4b416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23a4b4163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23a4b416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23a4b4163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23a4b4163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23a4b4163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23a4b416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23a4b4163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23a4b4163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23a4b4163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23a4b416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23a4b4163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23a4b4163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23a4b4163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23a4b4163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23a4b4163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23a4b4163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23a4b4163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23a4b4163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23a4b4163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23a4b4163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23a4b4163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23a4b416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23a4b4163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23a4b4163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23a4b4163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23a4b4163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23a4b4163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23a4b4163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23a4b4163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23a4b4163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23a4b4163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23a4b416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23a4b4163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23a4b4163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23a4b4163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23a4b4163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23a4b4163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23a4b4163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23a4b4163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23a4b4163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23a4b4163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23a4b4163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23a4b4163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723a4b4163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23a4b4163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23a4b4163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23a4b4163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23a4b4163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23a4b4163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23a4b416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23a4b4163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23a4b416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23a4b4163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23a4b416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23a4b4163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23a4b416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23a4b4163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23a4b416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23a4b4163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23a4b416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PINGk1EE6x_3l8hEDvOtzolj43zNXTP_weqm9ZAKqAY/edit?usp=sharing" TargetMode="External" /><Relationship Id="rId2" Type="http://schemas.openxmlformats.org/officeDocument/2006/relationships/notesSlide" Target="../notesSlides/notesSlide12.xml" /><Relationship Id="rId1" Type="http://schemas.openxmlformats.org/officeDocument/2006/relationships/slideLayout" Target="../slideLayouts/slideLayout2.xml" /><Relationship Id="rId4" Type="http://schemas.openxmlformats.org/officeDocument/2006/relationships/image" Target="../media/image2.png"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PINGk1EE6x_3l8hEDvOtzolj43zNXTP_weqm9ZAKqAY/edit?usp=sharing" TargetMode="External" /><Relationship Id="rId2" Type="http://schemas.openxmlformats.org/officeDocument/2006/relationships/notesSlide" Target="../notesSlides/notesSlide17.xml" /><Relationship Id="rId1" Type="http://schemas.openxmlformats.org/officeDocument/2006/relationships/slideLayout" Target="../slideLayouts/slideLayout2.xml" /><Relationship Id="rId4" Type="http://schemas.openxmlformats.org/officeDocument/2006/relationships/image" Target="../media/image2.png"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2.xml"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document/d/1VBo2Wb7u1itjk3yvg57kY7k-Q8cE5ekATHGk2EdUa9Q/edit?usp=sharing" TargetMode="External" /><Relationship Id="rId2" Type="http://schemas.openxmlformats.org/officeDocument/2006/relationships/notesSlide" Target="../notesSlides/notesSlide24.xml"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document/d/13bg088fn5iy3zUz7IOjUjkp08ABPKgtNNrBzpr6DR_8/edit?usp=sharing" TargetMode="External" /><Relationship Id="rId2" Type="http://schemas.openxmlformats.org/officeDocument/2006/relationships/notesSlide" Target="../notesSlides/notesSlide30.xml" /><Relationship Id="rId1" Type="http://schemas.openxmlformats.org/officeDocument/2006/relationships/slideLayout" Target="../slideLayouts/slideLayout2.xml" /><Relationship Id="rId4" Type="http://schemas.openxmlformats.org/officeDocument/2006/relationships/image" Target="../media/image5.png"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3.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8" Type="http://schemas.openxmlformats.org/officeDocument/2006/relationships/hyperlink" Target="https://drive.google.com/open?id=1bQQ0FJaUh_dQ_rHRrRTeeC1B-rCZ4cKG" TargetMode="External" /><Relationship Id="rId3" Type="http://schemas.openxmlformats.org/officeDocument/2006/relationships/hyperlink" Target="https://drive.google.com/open?id=1yUuU2Cee_wqvKNckjIWYJhs3hv0HsdMB" TargetMode="External" /><Relationship Id="rId7" Type="http://schemas.openxmlformats.org/officeDocument/2006/relationships/hyperlink" Target="https://drive.google.com/open?id=1_dvDNCtAe1_8nXGD1eDMTpZUBjz19eEC" TargetMode="External" /><Relationship Id="rId2" Type="http://schemas.openxmlformats.org/officeDocument/2006/relationships/notesSlide" Target="../notesSlides/notesSlide34.xml" /><Relationship Id="rId1" Type="http://schemas.openxmlformats.org/officeDocument/2006/relationships/slideLayout" Target="../slideLayouts/slideLayout3.xml" /><Relationship Id="rId6" Type="http://schemas.openxmlformats.org/officeDocument/2006/relationships/hyperlink" Target="https://drive.google.com/open?id=1gVLgzxWpoVn79D6JSZsFvEm_DaXlGf-9" TargetMode="External" /><Relationship Id="rId5" Type="http://schemas.openxmlformats.org/officeDocument/2006/relationships/hyperlink" Target="https://drive.google.com/file/d/1cfubYEJM7-rkUlYSVXHIQfcJ8688Zz5R/view?usp=sharing" TargetMode="External" /><Relationship Id="rId4" Type="http://schemas.openxmlformats.org/officeDocument/2006/relationships/hyperlink" Target="https://drive.google.com/open?id=1Uk_D1P0XjbYUyuwJYASEDaASxSUwR0wd" TargetMode="External" /><Relationship Id="rId9" Type="http://schemas.openxmlformats.org/officeDocument/2006/relationships/hyperlink" Target="https://drive.google.com/open?id=19VtqwyCKSS8FMalQFJ4rRT6CPrb8M17-" TargetMode="Externa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document/d/1p18fuX-ERi8RZ22zI_JkoH972rtcBST2JJhFN9G1Mio/edit?usp=sharing" TargetMode="External" /><Relationship Id="rId2" Type="http://schemas.openxmlformats.org/officeDocument/2006/relationships/notesSlide" Target="../notesSlides/notesSlide36.xml"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hyperlink" Target="https://forms.gle/SPiL9YEDEseYstNJA" TargetMode="External"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openxmlformats.org/officeDocument/2006/relationships/image" Target="../media/image1.png"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Hersieningsaktiwiteite</a:t>
            </a:r>
            <a:endParaRPr/>
          </a:p>
        </p:txBody>
      </p:sp>
      <p:sp>
        <p:nvSpPr>
          <p:cNvPr id="55" name="Google Shape;55;p13"/>
          <p:cNvSpPr txBox="1">
            <a:spLocks noGrp="1"/>
          </p:cNvSpPr>
          <p:nvPr>
            <p:ph type="subTitle" idx="1"/>
          </p:nvPr>
        </p:nvSpPr>
        <p:spPr>
          <a:xfrm>
            <a:off x="311700" y="32253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2020: Catch-up plan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311700" y="240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Vluglees </a:t>
            </a:r>
            <a:r>
              <a:rPr lang="en" i="1">
                <a:solidFill>
                  <a:srgbClr val="FFFF00"/>
                </a:solidFill>
              </a:rPr>
              <a:t>(Find the main ideas)</a:t>
            </a:r>
            <a:endParaRPr i="1">
              <a:solidFill>
                <a:srgbClr val="FFFF00"/>
              </a:solidFill>
            </a:endParaRPr>
          </a:p>
        </p:txBody>
      </p:sp>
      <p:sp>
        <p:nvSpPr>
          <p:cNvPr id="103" name="Google Shape;103;p22"/>
          <p:cNvSpPr txBox="1">
            <a:spLocks noGrp="1"/>
          </p:cNvSpPr>
          <p:nvPr>
            <p:ph type="body" idx="1"/>
          </p:nvPr>
        </p:nvSpPr>
        <p:spPr>
          <a:xfrm>
            <a:off x="138475" y="1013250"/>
            <a:ext cx="8951400" cy="40752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200"/>
              </a:spcBef>
              <a:spcAft>
                <a:spcPts val="0"/>
              </a:spcAft>
              <a:buNone/>
            </a:pPr>
            <a:r>
              <a:rPr lang="en" sz="1600">
                <a:solidFill>
                  <a:srgbClr val="FFFFFF"/>
                </a:solidFill>
              </a:rPr>
              <a:t>Vluglees word gebruik om inligting te bekom </a:t>
            </a:r>
            <a:r>
              <a:rPr lang="en" sz="1600" i="1">
                <a:solidFill>
                  <a:srgbClr val="FFFF00"/>
                </a:solidFill>
              </a:rPr>
              <a:t>(to find information)</a:t>
            </a:r>
            <a:r>
              <a:rPr lang="en" sz="1600">
                <a:solidFill>
                  <a:srgbClr val="FFFFFF"/>
                </a:solidFill>
              </a:rPr>
              <a:t>. </a:t>
            </a:r>
            <a:br>
              <a:rPr lang="en" sz="1600">
                <a:solidFill>
                  <a:srgbClr val="FFFFFF"/>
                </a:solidFill>
              </a:rPr>
            </a:br>
            <a:r>
              <a:rPr lang="en" sz="1600">
                <a:solidFill>
                  <a:srgbClr val="FFFFFF"/>
                </a:solidFill>
              </a:rPr>
              <a:t>Vluglees: Dit beteken VINNIG DEURLEES.</a:t>
            </a:r>
            <a:endParaRPr sz="1600">
              <a:solidFill>
                <a:srgbClr val="FFFFFF"/>
              </a:solidFill>
            </a:endParaRPr>
          </a:p>
          <a:p>
            <a:pPr marL="457200" lvl="0" indent="-330200" algn="l" rtl="0">
              <a:spcBef>
                <a:spcPts val="1200"/>
              </a:spcBef>
              <a:spcAft>
                <a:spcPts val="0"/>
              </a:spcAft>
              <a:buClr>
                <a:srgbClr val="FFFFFF"/>
              </a:buClr>
              <a:buSzPts val="1600"/>
              <a:buAutoNum type="arabicPeriod"/>
            </a:pPr>
            <a:r>
              <a:rPr lang="en" sz="1600">
                <a:solidFill>
                  <a:srgbClr val="FFFFFF"/>
                </a:solidFill>
              </a:rPr>
              <a:t>Jy gaan die artikel “Wat is selfbeeld?”  die eerste keer vinnig deurlees “om inligting te bekom”.  Dit is die doel </a:t>
            </a:r>
            <a:r>
              <a:rPr lang="en" sz="1600" i="1">
                <a:solidFill>
                  <a:srgbClr val="FFFF00"/>
                </a:solidFill>
              </a:rPr>
              <a:t>(purpose)</a:t>
            </a:r>
            <a:r>
              <a:rPr lang="en" sz="1600">
                <a:solidFill>
                  <a:srgbClr val="FFFFFF"/>
                </a:solidFill>
              </a:rPr>
              <a:t> waarom jy die artikel deurlees.</a:t>
            </a:r>
            <a:br>
              <a:rPr lang="en" sz="1600">
                <a:solidFill>
                  <a:srgbClr val="FFFFFF"/>
                </a:solidFill>
              </a:rPr>
            </a:br>
            <a:endParaRPr sz="1600">
              <a:solidFill>
                <a:srgbClr val="FFFFFF"/>
              </a:solidFill>
            </a:endParaRPr>
          </a:p>
          <a:p>
            <a:pPr marL="457200" lvl="0" indent="-330200" algn="l" rtl="0">
              <a:spcBef>
                <a:spcPts val="0"/>
              </a:spcBef>
              <a:spcAft>
                <a:spcPts val="0"/>
              </a:spcAft>
              <a:buClr>
                <a:srgbClr val="FFFFFF"/>
              </a:buClr>
              <a:buSzPts val="1600"/>
              <a:buAutoNum type="arabicPeriod"/>
            </a:pPr>
            <a:r>
              <a:rPr lang="en" sz="1600">
                <a:solidFill>
                  <a:srgbClr val="FFFFFF"/>
                </a:solidFill>
              </a:rPr>
              <a:t>Hoe gaan jy dit doen?</a:t>
            </a:r>
            <a:endParaRPr sz="1600">
              <a:solidFill>
                <a:srgbClr val="FFFFFF"/>
              </a:solidFill>
            </a:endParaRPr>
          </a:p>
          <a:p>
            <a:pPr marL="914400" lvl="1" indent="-330200" algn="l" rtl="0">
              <a:spcBef>
                <a:spcPts val="0"/>
              </a:spcBef>
              <a:spcAft>
                <a:spcPts val="0"/>
              </a:spcAft>
              <a:buClr>
                <a:srgbClr val="FFFFFF"/>
              </a:buClr>
              <a:buSzPts val="1600"/>
              <a:buAutoNum type="alphaLcPeriod"/>
            </a:pPr>
            <a:r>
              <a:rPr lang="en" sz="1600">
                <a:solidFill>
                  <a:srgbClr val="FFFFFF"/>
                </a:solidFill>
              </a:rPr>
              <a:t>Kyk na die TITEL - dit som die artikel op </a:t>
            </a:r>
            <a:r>
              <a:rPr lang="en" sz="1600" i="1">
                <a:solidFill>
                  <a:srgbClr val="FFFF00"/>
                </a:solidFill>
              </a:rPr>
              <a:t>(it summarizes the article)</a:t>
            </a:r>
            <a:r>
              <a:rPr lang="en" sz="1600">
                <a:solidFill>
                  <a:srgbClr val="FFFFFF"/>
                </a:solidFill>
              </a:rPr>
              <a:t>.</a:t>
            </a:r>
            <a:endParaRPr sz="1600">
              <a:solidFill>
                <a:srgbClr val="FFFFFF"/>
              </a:solidFill>
            </a:endParaRPr>
          </a:p>
          <a:p>
            <a:pPr marL="914400" lvl="1" indent="-330200" algn="l" rtl="0">
              <a:spcBef>
                <a:spcPts val="0"/>
              </a:spcBef>
              <a:spcAft>
                <a:spcPts val="0"/>
              </a:spcAft>
              <a:buClr>
                <a:srgbClr val="FFFFFF"/>
              </a:buClr>
              <a:buSzPts val="1600"/>
              <a:buAutoNum type="alphaLcPeriod"/>
            </a:pPr>
            <a:r>
              <a:rPr lang="en" sz="1600">
                <a:solidFill>
                  <a:srgbClr val="FFFFFF"/>
                </a:solidFill>
              </a:rPr>
              <a:t>Kyk na die paragrawe - lees die eerste sin van elke paragraaf </a:t>
            </a:r>
            <a:r>
              <a:rPr lang="en" sz="1600" i="1">
                <a:solidFill>
                  <a:srgbClr val="FFFF00"/>
                </a:solidFill>
              </a:rPr>
              <a:t>(first sentence of each paragraph)</a:t>
            </a:r>
            <a:r>
              <a:rPr lang="en" sz="1600">
                <a:solidFill>
                  <a:srgbClr val="FFFFFF"/>
                </a:solidFill>
              </a:rPr>
              <a:t> wat die inligting in die paragraaf opsom.</a:t>
            </a:r>
            <a:br>
              <a:rPr lang="en" sz="1600">
                <a:solidFill>
                  <a:srgbClr val="FFFFFF"/>
                </a:solidFill>
              </a:rPr>
            </a:br>
            <a:endParaRPr sz="1600">
              <a:solidFill>
                <a:srgbClr val="FFFFFF"/>
              </a:solidFill>
            </a:endParaRPr>
          </a:p>
          <a:p>
            <a:pPr marL="457200" lvl="0" indent="-330200" algn="l" rtl="0">
              <a:spcBef>
                <a:spcPts val="0"/>
              </a:spcBef>
              <a:spcAft>
                <a:spcPts val="0"/>
              </a:spcAft>
              <a:buClr>
                <a:srgbClr val="FFFFFF"/>
              </a:buClr>
              <a:buSzPts val="1600"/>
              <a:buAutoNum type="arabicPeriod"/>
            </a:pPr>
            <a:r>
              <a:rPr lang="en" sz="1600">
                <a:solidFill>
                  <a:srgbClr val="FFFFFF"/>
                </a:solidFill>
              </a:rPr>
              <a:t>Lees nou die tweede keer deur nadat jy die vrae gelees het. </a:t>
            </a:r>
            <a:endParaRPr sz="1600">
              <a:solidFill>
                <a:srgbClr val="FFFFFF"/>
              </a:solidFill>
            </a:endParaRPr>
          </a:p>
          <a:p>
            <a:pPr marL="914400" lvl="1" indent="-330200" algn="l" rtl="0">
              <a:spcBef>
                <a:spcPts val="0"/>
              </a:spcBef>
              <a:spcAft>
                <a:spcPts val="0"/>
              </a:spcAft>
              <a:buClr>
                <a:srgbClr val="FFFFFF"/>
              </a:buClr>
              <a:buSzPts val="1600"/>
              <a:buAutoNum type="alphaLcPeriod"/>
            </a:pPr>
            <a:r>
              <a:rPr lang="en" sz="1600">
                <a:solidFill>
                  <a:srgbClr val="FFFFFF"/>
                </a:solidFill>
              </a:rPr>
              <a:t>Soek nou die antwoorde op die vrae uit die artikel.</a:t>
            </a:r>
            <a:endParaRPr sz="16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1388100" y="1609325"/>
            <a:ext cx="6367800" cy="1353600"/>
          </a:xfrm>
          <a:prstGeom prst="rect">
            <a:avLst/>
          </a:prstGeom>
          <a:solidFill>
            <a:srgbClr val="6AA84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Start of activity 2.1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4"/>
          <p:cNvSpPr txBox="1">
            <a:spLocks noGrp="1"/>
          </p:cNvSpPr>
          <p:nvPr>
            <p:ph type="title"/>
          </p:nvPr>
        </p:nvSpPr>
        <p:spPr>
          <a:xfrm>
            <a:off x="311700" y="415625"/>
            <a:ext cx="8520600" cy="173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Complete in the back of your book: Summary</a:t>
            </a:r>
            <a:endParaRPr sz="3000"/>
          </a:p>
          <a:p>
            <a:pPr marL="0" lvl="0" indent="0" algn="ctr" rtl="0">
              <a:spcBef>
                <a:spcPts val="0"/>
              </a:spcBef>
              <a:spcAft>
                <a:spcPts val="0"/>
              </a:spcAft>
              <a:buNone/>
            </a:pPr>
            <a:r>
              <a:rPr lang="en" sz="3000" u="sng">
                <a:solidFill>
                  <a:schemeClr val="hlink"/>
                </a:solidFill>
                <a:hlinkClick r:id="rId3"/>
              </a:rPr>
              <a:t>https://docs.google.com/document/d/1PINGk1EE6x_3l8hEDvOtzolj43zNXTP_weqm9ZAKqAY/edit?usp=sharing</a:t>
            </a:r>
            <a:r>
              <a:rPr lang="en" sz="3000"/>
              <a:t> </a:t>
            </a:r>
            <a:endParaRPr sz="3000"/>
          </a:p>
        </p:txBody>
      </p:sp>
      <p:pic>
        <p:nvPicPr>
          <p:cNvPr id="114" name="Google Shape;114;p24"/>
          <p:cNvPicPr preferRelativeResize="0"/>
          <p:nvPr/>
        </p:nvPicPr>
        <p:blipFill rotWithShape="1">
          <a:blip r:embed="rId4">
            <a:alphaModFix/>
          </a:blip>
          <a:srcRect l="22824" t="19619" r="24304" b="54370"/>
          <a:stretch/>
        </p:blipFill>
        <p:spPr>
          <a:xfrm>
            <a:off x="1074288" y="2571750"/>
            <a:ext cx="6995419" cy="2017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5"/>
          <p:cNvSpPr txBox="1">
            <a:spLocks noGrp="1"/>
          </p:cNvSpPr>
          <p:nvPr>
            <p:ph type="title"/>
          </p:nvPr>
        </p:nvSpPr>
        <p:spPr>
          <a:xfrm>
            <a:off x="1248175" y="1218150"/>
            <a:ext cx="6933300" cy="2707200"/>
          </a:xfrm>
          <a:prstGeom prst="rect">
            <a:avLst/>
          </a:prstGeom>
          <a:solidFill>
            <a:srgbClr val="0000FF"/>
          </a:solidFill>
        </p:spPr>
        <p:txBody>
          <a:bodyPr spcFirstLastPara="1" wrap="square" lIns="91425" tIns="91425" rIns="91425" bIns="91425" anchor="ctr" anchorCtr="0">
            <a:noAutofit/>
          </a:bodyPr>
          <a:lstStyle/>
          <a:p>
            <a:pPr marL="0" lvl="0" indent="0" algn="l" rtl="0">
              <a:spcBef>
                <a:spcPts val="0"/>
              </a:spcBef>
              <a:spcAft>
                <a:spcPts val="0"/>
              </a:spcAft>
              <a:buNone/>
            </a:pPr>
            <a:r>
              <a:rPr lang="en"/>
              <a:t>END OF ACTIVITY 2.1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1388100" y="1609325"/>
            <a:ext cx="6367800" cy="1353600"/>
          </a:xfrm>
          <a:prstGeom prst="rect">
            <a:avLst/>
          </a:prstGeom>
          <a:solidFill>
            <a:srgbClr val="A64D79"/>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Theory lesson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311700" y="240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Feite en Menings </a:t>
            </a:r>
            <a:r>
              <a:rPr lang="en" i="1">
                <a:solidFill>
                  <a:srgbClr val="FFFF00"/>
                </a:solidFill>
              </a:rPr>
              <a:t>(Facts of Opinions)</a:t>
            </a:r>
            <a:endParaRPr i="1">
              <a:solidFill>
                <a:srgbClr val="FFFF00"/>
              </a:solidFill>
            </a:endParaRPr>
          </a:p>
        </p:txBody>
      </p:sp>
      <p:sp>
        <p:nvSpPr>
          <p:cNvPr id="130" name="Google Shape;130;p27"/>
          <p:cNvSpPr txBox="1">
            <a:spLocks noGrp="1"/>
          </p:cNvSpPr>
          <p:nvPr>
            <p:ph type="body" idx="1"/>
          </p:nvPr>
        </p:nvSpPr>
        <p:spPr>
          <a:xfrm>
            <a:off x="138475" y="1013250"/>
            <a:ext cx="3996000" cy="3755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200"/>
              </a:spcBef>
              <a:spcAft>
                <a:spcPts val="0"/>
              </a:spcAft>
              <a:buNone/>
            </a:pPr>
            <a:r>
              <a:rPr lang="en" sz="2400" u="sng">
                <a:solidFill>
                  <a:srgbClr val="FFFFFF"/>
                </a:solidFill>
              </a:rPr>
              <a:t>Feite	</a:t>
            </a:r>
            <a:endParaRPr sz="2400" u="sng">
              <a:solidFill>
                <a:srgbClr val="FFFFFF"/>
              </a:solidFill>
            </a:endParaRPr>
          </a:p>
          <a:p>
            <a:pPr marL="0" lvl="0" indent="0" algn="l" rtl="0">
              <a:spcBef>
                <a:spcPts val="1200"/>
              </a:spcBef>
              <a:spcAft>
                <a:spcPts val="0"/>
              </a:spcAft>
              <a:buNone/>
            </a:pPr>
            <a:r>
              <a:rPr lang="en" sz="1600">
                <a:solidFill>
                  <a:srgbClr val="FFFFFF"/>
                </a:solidFill>
              </a:rPr>
              <a:t> Is a statement that is true and can be verified objectively, or proven.</a:t>
            </a:r>
            <a:endParaRPr sz="1600">
              <a:solidFill>
                <a:srgbClr val="FFFFFF"/>
              </a:solidFill>
            </a:endParaRPr>
          </a:p>
          <a:p>
            <a:pPr marL="0" lvl="0" indent="0" algn="l" rtl="0">
              <a:spcBef>
                <a:spcPts val="1200"/>
              </a:spcBef>
              <a:spcAft>
                <a:spcPts val="0"/>
              </a:spcAft>
              <a:buNone/>
            </a:pPr>
            <a:endParaRPr sz="1600">
              <a:solidFill>
                <a:srgbClr val="FFFFFF"/>
              </a:solidFill>
            </a:endParaRPr>
          </a:p>
          <a:p>
            <a:pPr marL="0" lvl="0" indent="0" algn="l" rtl="0">
              <a:spcBef>
                <a:spcPts val="1200"/>
              </a:spcBef>
              <a:spcAft>
                <a:spcPts val="0"/>
              </a:spcAft>
              <a:buNone/>
            </a:pPr>
            <a:endParaRPr sz="1600">
              <a:solidFill>
                <a:srgbClr val="FFFFFF"/>
              </a:solidFill>
            </a:endParaRPr>
          </a:p>
          <a:p>
            <a:pPr marL="0" lvl="0" indent="0" algn="l" rtl="0">
              <a:spcBef>
                <a:spcPts val="1200"/>
              </a:spcBef>
              <a:spcAft>
                <a:spcPts val="1200"/>
              </a:spcAft>
              <a:buNone/>
            </a:pPr>
            <a:r>
              <a:rPr lang="en" sz="1600">
                <a:solidFill>
                  <a:srgbClr val="FFFFFF"/>
                </a:solidFill>
              </a:rPr>
              <a:t>Ons word nie gebore met ‘n slegte selfbeeld nie. </a:t>
            </a:r>
            <a:r>
              <a:rPr lang="en" sz="1600" i="1">
                <a:solidFill>
                  <a:srgbClr val="FFFF00"/>
                </a:solidFill>
              </a:rPr>
              <a:t>(We are not born with a negative self-image.)</a:t>
            </a:r>
            <a:endParaRPr sz="1600" i="1">
              <a:solidFill>
                <a:srgbClr val="FFFF00"/>
              </a:solidFill>
            </a:endParaRPr>
          </a:p>
        </p:txBody>
      </p:sp>
      <p:sp>
        <p:nvSpPr>
          <p:cNvPr id="131" name="Google Shape;131;p27"/>
          <p:cNvSpPr txBox="1">
            <a:spLocks noGrp="1"/>
          </p:cNvSpPr>
          <p:nvPr>
            <p:ph type="body" idx="1"/>
          </p:nvPr>
        </p:nvSpPr>
        <p:spPr>
          <a:xfrm>
            <a:off x="4572000" y="1013250"/>
            <a:ext cx="3996000" cy="3755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200"/>
              </a:spcBef>
              <a:spcAft>
                <a:spcPts val="0"/>
              </a:spcAft>
              <a:buNone/>
            </a:pPr>
            <a:r>
              <a:rPr lang="en" sz="2400" u="sng">
                <a:solidFill>
                  <a:srgbClr val="FFFFFF"/>
                </a:solidFill>
              </a:rPr>
              <a:t>Menings</a:t>
            </a:r>
            <a:endParaRPr sz="2400" u="sng">
              <a:solidFill>
                <a:srgbClr val="FFFFFF"/>
              </a:solidFill>
            </a:endParaRPr>
          </a:p>
          <a:p>
            <a:pPr marL="0" lvl="0" indent="0" algn="l" rtl="0">
              <a:spcBef>
                <a:spcPts val="1200"/>
              </a:spcBef>
              <a:spcAft>
                <a:spcPts val="0"/>
              </a:spcAft>
              <a:buNone/>
            </a:pPr>
            <a:r>
              <a:rPr lang="en" sz="1600">
                <a:solidFill>
                  <a:srgbClr val="FFFFFF"/>
                </a:solidFill>
              </a:rPr>
              <a:t>Is a statement that holds an element of belief; it tells how someone feels.</a:t>
            </a:r>
            <a:endParaRPr sz="1600">
              <a:solidFill>
                <a:srgbClr val="FFFFFF"/>
              </a:solidFill>
            </a:endParaRPr>
          </a:p>
          <a:p>
            <a:pPr marL="0" lvl="0" indent="0" algn="l" rtl="0">
              <a:spcBef>
                <a:spcPts val="1200"/>
              </a:spcBef>
              <a:spcAft>
                <a:spcPts val="0"/>
              </a:spcAft>
              <a:buNone/>
            </a:pPr>
            <a:r>
              <a:rPr lang="en" sz="1600">
                <a:solidFill>
                  <a:srgbClr val="FFFFFF"/>
                </a:solidFill>
              </a:rPr>
              <a:t>It’s not always true and cannot be proven.</a:t>
            </a:r>
            <a:endParaRPr sz="1600">
              <a:solidFill>
                <a:srgbClr val="FFFFFF"/>
              </a:solidFill>
            </a:endParaRPr>
          </a:p>
          <a:p>
            <a:pPr marL="0" lvl="0" indent="0" algn="l" rtl="0">
              <a:spcBef>
                <a:spcPts val="1200"/>
              </a:spcBef>
              <a:spcAft>
                <a:spcPts val="0"/>
              </a:spcAft>
              <a:buNone/>
            </a:pPr>
            <a:endParaRPr sz="1600">
              <a:solidFill>
                <a:srgbClr val="FFFFFF"/>
              </a:solidFill>
            </a:endParaRPr>
          </a:p>
          <a:p>
            <a:pPr marL="0" lvl="0" indent="0" algn="l" rtl="0">
              <a:spcBef>
                <a:spcPts val="1200"/>
              </a:spcBef>
              <a:spcAft>
                <a:spcPts val="1200"/>
              </a:spcAft>
              <a:buNone/>
            </a:pPr>
            <a:r>
              <a:rPr lang="en" sz="1600">
                <a:solidFill>
                  <a:srgbClr val="FFFFFF"/>
                </a:solidFill>
              </a:rPr>
              <a:t>‘n Kind wat met ‘n klomp negatiewe faktore grootword, sal moontlik nie in die lewe kan presteer nie. </a:t>
            </a:r>
            <a:r>
              <a:rPr lang="en" sz="1600" i="1">
                <a:solidFill>
                  <a:srgbClr val="FFFF00"/>
                </a:solidFill>
              </a:rPr>
              <a:t>(A child who grows up with a lot of negative factors may not be able to perform well in life.)</a:t>
            </a:r>
            <a:endParaRPr sz="16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1388100" y="1609325"/>
            <a:ext cx="6367800" cy="1353600"/>
          </a:xfrm>
          <a:prstGeom prst="rect">
            <a:avLst/>
          </a:prstGeom>
          <a:solidFill>
            <a:srgbClr val="6AA84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Start of activity 2.2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311700" y="415625"/>
            <a:ext cx="8520600" cy="173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Complete in the back of your book: Summary</a:t>
            </a:r>
            <a:endParaRPr sz="3000"/>
          </a:p>
          <a:p>
            <a:pPr marL="0" lvl="0" indent="0" algn="ctr" rtl="0">
              <a:spcBef>
                <a:spcPts val="0"/>
              </a:spcBef>
              <a:spcAft>
                <a:spcPts val="0"/>
              </a:spcAft>
              <a:buNone/>
            </a:pPr>
            <a:r>
              <a:rPr lang="en" sz="3000" u="sng">
                <a:solidFill>
                  <a:schemeClr val="hlink"/>
                </a:solidFill>
                <a:hlinkClick r:id="rId3"/>
              </a:rPr>
              <a:t>https://docs.google.com/document/d/1PINGk1EE6x_3l8hEDvOtzolj43zNXTP_weqm9ZAKqAY/edit?usp=sharing</a:t>
            </a:r>
            <a:r>
              <a:rPr lang="en" sz="3000"/>
              <a:t> </a:t>
            </a:r>
            <a:endParaRPr sz="3000"/>
          </a:p>
        </p:txBody>
      </p:sp>
      <p:pic>
        <p:nvPicPr>
          <p:cNvPr id="142" name="Google Shape;142;p29"/>
          <p:cNvPicPr preferRelativeResize="0"/>
          <p:nvPr/>
        </p:nvPicPr>
        <p:blipFill rotWithShape="1">
          <a:blip r:embed="rId4">
            <a:alphaModFix/>
          </a:blip>
          <a:srcRect l="22824" t="19617" r="24304" b="33449"/>
          <a:stretch/>
        </p:blipFill>
        <p:spPr>
          <a:xfrm>
            <a:off x="2210637" y="2462375"/>
            <a:ext cx="4722727" cy="2458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a:off x="1248175" y="1218150"/>
            <a:ext cx="6933300" cy="2707200"/>
          </a:xfrm>
          <a:prstGeom prst="rect">
            <a:avLst/>
          </a:prstGeom>
          <a:solidFill>
            <a:srgbClr val="0000FF"/>
          </a:solidFill>
        </p:spPr>
        <p:txBody>
          <a:bodyPr spcFirstLastPara="1" wrap="square" lIns="91425" tIns="91425" rIns="91425" bIns="91425" anchor="ctr" anchorCtr="0">
            <a:noAutofit/>
          </a:bodyPr>
          <a:lstStyle/>
          <a:p>
            <a:pPr marL="0" lvl="0" indent="0" algn="l" rtl="0">
              <a:spcBef>
                <a:spcPts val="0"/>
              </a:spcBef>
              <a:spcAft>
                <a:spcPts val="0"/>
              </a:spcAft>
              <a:buNone/>
            </a:pPr>
            <a:r>
              <a:rPr lang="en"/>
              <a:t>END OF ACTIVITY 2.2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Aktiwiteit 3: Visuele tekste en begripstoets</a:t>
            </a:r>
            <a:endParaRPr/>
          </a:p>
          <a:p>
            <a:pPr marL="0" lvl="0" indent="0" algn="l" rtl="0">
              <a:spcBef>
                <a:spcPts val="0"/>
              </a:spcBef>
              <a:spcAft>
                <a:spcPts val="0"/>
              </a:spcAft>
              <a:buNone/>
            </a:pPr>
            <a:endParaRPr/>
          </a:p>
          <a:p>
            <a:pPr marL="457200" lvl="0" indent="-406400" algn="l" rtl="0">
              <a:spcBef>
                <a:spcPts val="0"/>
              </a:spcBef>
              <a:spcAft>
                <a:spcPts val="0"/>
              </a:spcAft>
              <a:buSzPts val="2800"/>
              <a:buAutoNum type="arabicPeriod"/>
            </a:pPr>
            <a:r>
              <a:rPr lang="en"/>
              <a:t>Work through the theory in this presentation for this activity. (Akt. 3.1 en Akt. 3.2)</a:t>
            </a:r>
            <a:endParaRPr/>
          </a:p>
          <a:p>
            <a:pPr marL="457200" lvl="0" indent="-406400" algn="l" rtl="0">
              <a:spcBef>
                <a:spcPts val="0"/>
              </a:spcBef>
              <a:spcAft>
                <a:spcPts val="0"/>
              </a:spcAft>
              <a:buSzPts val="2800"/>
              <a:buAutoNum type="arabicPeriod"/>
            </a:pPr>
            <a:r>
              <a:rPr lang="en"/>
              <a:t>Write the date and heading of the activity </a:t>
            </a:r>
            <a:r>
              <a:rPr lang="en" b="1" i="1" u="sng">
                <a:highlight>
                  <a:srgbClr val="FF0000"/>
                </a:highlight>
              </a:rPr>
              <a:t>in the back of your book and rule off</a:t>
            </a:r>
            <a:r>
              <a:rPr lang="en"/>
              <a:t>. (We need to keep record of ALL activities that we do.)</a:t>
            </a:r>
            <a:endParaRPr/>
          </a:p>
          <a:p>
            <a:pPr marL="457200" lvl="0" indent="-406400" algn="l" rtl="0">
              <a:spcBef>
                <a:spcPts val="0"/>
              </a:spcBef>
              <a:spcAft>
                <a:spcPts val="0"/>
              </a:spcAft>
              <a:buSzPts val="2800"/>
              <a:buAutoNum type="arabicPeriod"/>
            </a:pPr>
            <a:r>
              <a:rPr lang="en"/>
              <a:t>Then move on to the next one.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Aktiwiteit 1: Vluglees en soeklees</a:t>
            </a:r>
            <a:endParaRPr/>
          </a:p>
          <a:p>
            <a:pPr marL="0" lvl="0" indent="0" algn="l" rtl="0">
              <a:spcBef>
                <a:spcPts val="0"/>
              </a:spcBef>
              <a:spcAft>
                <a:spcPts val="0"/>
              </a:spcAft>
              <a:buNone/>
            </a:pPr>
            <a:endParaRPr/>
          </a:p>
          <a:p>
            <a:pPr marL="457200" lvl="0" indent="-406400" algn="l" rtl="0">
              <a:spcBef>
                <a:spcPts val="0"/>
              </a:spcBef>
              <a:spcAft>
                <a:spcPts val="0"/>
              </a:spcAft>
              <a:buSzPts val="2800"/>
              <a:buAutoNum type="arabicPeriod"/>
            </a:pPr>
            <a:r>
              <a:rPr lang="en"/>
              <a:t>Work through the theory in this presentation for this activity.</a:t>
            </a:r>
            <a:endParaRPr/>
          </a:p>
          <a:p>
            <a:pPr marL="457200" lvl="0" indent="-406400" algn="l" rtl="0">
              <a:spcBef>
                <a:spcPts val="0"/>
              </a:spcBef>
              <a:spcAft>
                <a:spcPts val="0"/>
              </a:spcAft>
              <a:buSzPts val="2800"/>
              <a:buAutoNum type="arabicPeriod"/>
            </a:pPr>
            <a:r>
              <a:rPr lang="en"/>
              <a:t>Complete the activity on the Google Form.</a:t>
            </a:r>
            <a:endParaRPr/>
          </a:p>
          <a:p>
            <a:pPr marL="457200" lvl="0" indent="-406400" algn="l" rtl="0">
              <a:spcBef>
                <a:spcPts val="0"/>
              </a:spcBef>
              <a:spcAft>
                <a:spcPts val="0"/>
              </a:spcAft>
              <a:buSzPts val="2800"/>
              <a:buAutoNum type="arabicPeriod"/>
            </a:pPr>
            <a:r>
              <a:rPr lang="en"/>
              <a:t>Write the date and heading of the activity </a:t>
            </a:r>
            <a:r>
              <a:rPr lang="en" b="1" i="1" u="sng">
                <a:highlight>
                  <a:srgbClr val="FF0000"/>
                </a:highlight>
              </a:rPr>
              <a:t>in the back of your book and rule off</a:t>
            </a:r>
            <a:r>
              <a:rPr lang="en"/>
              <a:t>. (We need to keep record of ALL activities that we do.)</a:t>
            </a:r>
            <a:endParaRPr/>
          </a:p>
          <a:p>
            <a:pPr marL="457200" lvl="0" indent="-406400" algn="l" rtl="0">
              <a:spcBef>
                <a:spcPts val="0"/>
              </a:spcBef>
              <a:spcAft>
                <a:spcPts val="0"/>
              </a:spcAft>
              <a:buSzPts val="2800"/>
              <a:buAutoNum type="arabicPeriod"/>
            </a:pPr>
            <a:r>
              <a:rPr lang="en"/>
              <a:t>Then move on to the next one.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2"/>
          <p:cNvSpPr txBox="1">
            <a:spLocks noGrp="1"/>
          </p:cNvSpPr>
          <p:nvPr>
            <p:ph type="title"/>
          </p:nvPr>
        </p:nvSpPr>
        <p:spPr>
          <a:xfrm>
            <a:off x="1388100" y="1609325"/>
            <a:ext cx="6367800" cy="1353600"/>
          </a:xfrm>
          <a:prstGeom prst="rect">
            <a:avLst/>
          </a:prstGeom>
          <a:solidFill>
            <a:srgbClr val="A64D79"/>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Theory lesson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3"/>
          <p:cNvSpPr txBox="1">
            <a:spLocks noGrp="1"/>
          </p:cNvSpPr>
          <p:nvPr>
            <p:ph type="title"/>
          </p:nvPr>
        </p:nvSpPr>
        <p:spPr>
          <a:xfrm>
            <a:off x="311700" y="240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Strokiesprente </a:t>
            </a:r>
            <a:r>
              <a:rPr lang="en" i="1">
                <a:solidFill>
                  <a:srgbClr val="FFFF00"/>
                </a:solidFill>
              </a:rPr>
              <a:t>(Cartoons)</a:t>
            </a:r>
            <a:endParaRPr i="1">
              <a:solidFill>
                <a:srgbClr val="FFFF00"/>
              </a:solidFill>
            </a:endParaRPr>
          </a:p>
        </p:txBody>
      </p:sp>
      <p:sp>
        <p:nvSpPr>
          <p:cNvPr id="163" name="Google Shape;163;p33"/>
          <p:cNvSpPr txBox="1">
            <a:spLocks noGrp="1"/>
          </p:cNvSpPr>
          <p:nvPr>
            <p:ph type="body" idx="1"/>
          </p:nvPr>
        </p:nvSpPr>
        <p:spPr>
          <a:xfrm>
            <a:off x="138475" y="986125"/>
            <a:ext cx="8951400" cy="40752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457200" lvl="0" indent="-330200" algn="l" rtl="0">
              <a:spcBef>
                <a:spcPts val="1200"/>
              </a:spcBef>
              <a:spcAft>
                <a:spcPts val="0"/>
              </a:spcAft>
              <a:buClr>
                <a:srgbClr val="FFFFFF"/>
              </a:buClr>
              <a:buSzPts val="1600"/>
              <a:buChar char="●"/>
            </a:pPr>
            <a:r>
              <a:rPr lang="en" sz="1600">
                <a:solidFill>
                  <a:srgbClr val="FFFFFF"/>
                </a:solidFill>
              </a:rPr>
              <a:t>Begryp ek wat ek lees? </a:t>
            </a:r>
            <a:r>
              <a:rPr lang="en" sz="1600" i="1">
                <a:solidFill>
                  <a:srgbClr val="FFFF00"/>
                </a:solidFill>
              </a:rPr>
              <a:t>(Do I understand what I’m reading?)</a:t>
            </a:r>
            <a:endParaRPr sz="1600" i="1">
              <a:solidFill>
                <a:srgbClr val="FFFF00"/>
              </a:solidFill>
            </a:endParaRPr>
          </a:p>
          <a:p>
            <a:pPr marL="457200" lvl="0" indent="-330200" algn="l" rtl="0">
              <a:spcBef>
                <a:spcPts val="0"/>
              </a:spcBef>
              <a:spcAft>
                <a:spcPts val="0"/>
              </a:spcAft>
              <a:buClr>
                <a:srgbClr val="FFFFFF"/>
              </a:buClr>
              <a:buSzPts val="1600"/>
              <a:buChar char="●"/>
            </a:pPr>
            <a:r>
              <a:rPr lang="en" sz="1600">
                <a:solidFill>
                  <a:srgbClr val="FFFFFF"/>
                </a:solidFill>
              </a:rPr>
              <a:t>Verstaan ek die strokiesprent? </a:t>
            </a:r>
            <a:r>
              <a:rPr lang="en" sz="1600" i="1">
                <a:solidFill>
                  <a:srgbClr val="FFFF00"/>
                </a:solidFill>
              </a:rPr>
              <a:t>(Do I understand the comic?)</a:t>
            </a:r>
            <a:endParaRPr sz="1600" i="1">
              <a:solidFill>
                <a:srgbClr val="FFFF00"/>
              </a:solidFill>
            </a:endParaRPr>
          </a:p>
          <a:p>
            <a:pPr marL="457200" lvl="0" indent="-330200" algn="l" rtl="0">
              <a:spcBef>
                <a:spcPts val="0"/>
              </a:spcBef>
              <a:spcAft>
                <a:spcPts val="0"/>
              </a:spcAft>
              <a:buClr>
                <a:srgbClr val="FFFFFF"/>
              </a:buClr>
              <a:buSzPts val="1600"/>
              <a:buChar char="●"/>
            </a:pPr>
            <a:r>
              <a:rPr lang="en" sz="1600">
                <a:solidFill>
                  <a:srgbClr val="FFFFFF"/>
                </a:solidFill>
              </a:rPr>
              <a:t>Kan ek vertel wat gebeur? </a:t>
            </a:r>
            <a:r>
              <a:rPr lang="en" sz="1600" i="1">
                <a:solidFill>
                  <a:srgbClr val="FFFF00"/>
                </a:solidFill>
              </a:rPr>
              <a:t>(Can I tell what happens?)</a:t>
            </a:r>
            <a:endParaRPr sz="1600" i="1">
              <a:solidFill>
                <a:srgbClr val="FFFF00"/>
              </a:solidFill>
            </a:endParaRPr>
          </a:p>
          <a:p>
            <a:pPr marL="457200" lvl="0" indent="-330200" algn="l" rtl="0">
              <a:spcBef>
                <a:spcPts val="0"/>
              </a:spcBef>
              <a:spcAft>
                <a:spcPts val="0"/>
              </a:spcAft>
              <a:buClr>
                <a:srgbClr val="FFFFFF"/>
              </a:buClr>
              <a:buSzPts val="1600"/>
              <a:buChar char="●"/>
            </a:pPr>
            <a:r>
              <a:rPr lang="en" sz="1600">
                <a:solidFill>
                  <a:srgbClr val="FFFFFF"/>
                </a:solidFill>
              </a:rPr>
              <a:t>Hoeveel karakters is daar? </a:t>
            </a:r>
            <a:r>
              <a:rPr lang="en" sz="1600" i="1">
                <a:solidFill>
                  <a:srgbClr val="FFFF00"/>
                </a:solidFill>
              </a:rPr>
              <a:t>(How many characters are there?)</a:t>
            </a:r>
            <a:endParaRPr sz="1600" i="1">
              <a:solidFill>
                <a:srgbClr val="FFFF00"/>
              </a:solidFill>
            </a:endParaRPr>
          </a:p>
          <a:p>
            <a:pPr marL="457200" lvl="0" indent="-330200" algn="l" rtl="0">
              <a:spcBef>
                <a:spcPts val="0"/>
              </a:spcBef>
              <a:spcAft>
                <a:spcPts val="0"/>
              </a:spcAft>
              <a:buClr>
                <a:srgbClr val="FFFFFF"/>
              </a:buClr>
              <a:buSzPts val="1600"/>
              <a:buChar char="●"/>
            </a:pPr>
            <a:r>
              <a:rPr lang="en" sz="1600">
                <a:solidFill>
                  <a:srgbClr val="FFFFFF"/>
                </a:solidFill>
              </a:rPr>
              <a:t>Watter verband is daar tussen die karakters? </a:t>
            </a:r>
            <a:br>
              <a:rPr lang="en" sz="1600">
                <a:solidFill>
                  <a:srgbClr val="FFFFFF"/>
                </a:solidFill>
              </a:rPr>
            </a:br>
            <a:r>
              <a:rPr lang="en" sz="1600" i="1">
                <a:solidFill>
                  <a:srgbClr val="FFFF00"/>
                </a:solidFill>
              </a:rPr>
              <a:t>(What is the connections between the characters?)</a:t>
            </a:r>
            <a:endParaRPr sz="1600" i="1">
              <a:solidFill>
                <a:srgbClr val="FFFF00"/>
              </a:solidFill>
            </a:endParaRPr>
          </a:p>
          <a:p>
            <a:pPr marL="457200" lvl="0" indent="-330200" algn="l" rtl="0">
              <a:spcBef>
                <a:spcPts val="0"/>
              </a:spcBef>
              <a:spcAft>
                <a:spcPts val="0"/>
              </a:spcAft>
              <a:buClr>
                <a:srgbClr val="FFFFFF"/>
              </a:buClr>
              <a:buSzPts val="1600"/>
              <a:buChar char="●"/>
            </a:pPr>
            <a:r>
              <a:rPr lang="en" sz="1600">
                <a:solidFill>
                  <a:srgbClr val="FFFFFF"/>
                </a:solidFill>
              </a:rPr>
              <a:t>Waar speel die gebeure af? </a:t>
            </a:r>
            <a:r>
              <a:rPr lang="en" sz="1600" i="1">
                <a:solidFill>
                  <a:srgbClr val="FFFF00"/>
                </a:solidFill>
              </a:rPr>
              <a:t>(Where does the events play out?)</a:t>
            </a:r>
            <a:endParaRPr sz="1600" i="1">
              <a:solidFill>
                <a:srgbClr val="FFFF00"/>
              </a:solidFill>
            </a:endParaRPr>
          </a:p>
          <a:p>
            <a:pPr marL="457200" lvl="0" indent="-330200" algn="l" rtl="0">
              <a:spcBef>
                <a:spcPts val="0"/>
              </a:spcBef>
              <a:spcAft>
                <a:spcPts val="0"/>
              </a:spcAft>
              <a:buClr>
                <a:srgbClr val="FFFFFF"/>
              </a:buClr>
              <a:buSzPts val="1600"/>
              <a:buChar char="●"/>
            </a:pPr>
            <a:r>
              <a:rPr lang="en" sz="1600">
                <a:solidFill>
                  <a:srgbClr val="FFFFFF"/>
                </a:solidFill>
              </a:rPr>
              <a:t>Waarom speel die gebeur daar af? </a:t>
            </a:r>
            <a:r>
              <a:rPr lang="en" sz="1600" i="1">
                <a:solidFill>
                  <a:srgbClr val="FFFF00"/>
                </a:solidFill>
              </a:rPr>
              <a:t>(Why is it happening there?)</a:t>
            </a:r>
            <a:endParaRPr sz="1600" i="1">
              <a:solidFill>
                <a:srgbClr val="FFFF00"/>
              </a:solidFill>
            </a:endParaRPr>
          </a:p>
          <a:p>
            <a:pPr marL="457200" lvl="0" indent="-330200" algn="l" rtl="0">
              <a:spcBef>
                <a:spcPts val="0"/>
              </a:spcBef>
              <a:spcAft>
                <a:spcPts val="0"/>
              </a:spcAft>
              <a:buClr>
                <a:srgbClr val="FFFFFF"/>
              </a:buClr>
              <a:buSzPts val="1600"/>
              <a:buChar char="●"/>
            </a:pPr>
            <a:r>
              <a:rPr lang="en" sz="1600">
                <a:solidFill>
                  <a:srgbClr val="FFFFFF"/>
                </a:solidFill>
              </a:rPr>
              <a:t>Wat kan ek van die karakters se lyftaal aflei?</a:t>
            </a:r>
            <a:r>
              <a:rPr lang="en" sz="1600" i="1">
                <a:solidFill>
                  <a:srgbClr val="FFFF00"/>
                </a:solidFill>
              </a:rPr>
              <a:t> </a:t>
            </a:r>
            <a:br>
              <a:rPr lang="en" sz="1600" i="1">
                <a:solidFill>
                  <a:srgbClr val="FFFF00"/>
                </a:solidFill>
              </a:rPr>
            </a:br>
            <a:r>
              <a:rPr lang="en" sz="1600" i="1">
                <a:solidFill>
                  <a:srgbClr val="FFFF00"/>
                </a:solidFill>
              </a:rPr>
              <a:t>(What can I deduce from the characters’ body language?)</a:t>
            </a:r>
            <a:endParaRPr sz="1600" i="1">
              <a:solidFill>
                <a:srgbClr val="FFFF00"/>
              </a:solidFill>
            </a:endParaRPr>
          </a:p>
          <a:p>
            <a:pPr marL="457200" lvl="0" indent="-330200" algn="l" rtl="0">
              <a:spcBef>
                <a:spcPts val="0"/>
              </a:spcBef>
              <a:spcAft>
                <a:spcPts val="0"/>
              </a:spcAft>
              <a:buClr>
                <a:srgbClr val="FFFFFF"/>
              </a:buClr>
              <a:buSzPts val="1600"/>
              <a:buChar char="●"/>
            </a:pPr>
            <a:r>
              <a:rPr lang="en" sz="1600">
                <a:solidFill>
                  <a:srgbClr val="FFFFFF"/>
                </a:solidFill>
              </a:rPr>
              <a:t>Verstaan ek al die woorde en sinne in die strokiesprent? </a:t>
            </a:r>
            <a:br>
              <a:rPr lang="en" sz="1600">
                <a:solidFill>
                  <a:srgbClr val="FFFFFF"/>
                </a:solidFill>
              </a:rPr>
            </a:br>
            <a:r>
              <a:rPr lang="en" sz="1600" i="1">
                <a:solidFill>
                  <a:srgbClr val="FFFF00"/>
                </a:solidFill>
              </a:rPr>
              <a:t>(Do I understand all the words and sentences in the cartoon?)</a:t>
            </a:r>
            <a:endParaRPr sz="1600" i="1">
              <a:solidFill>
                <a:srgbClr val="FFFF00"/>
              </a:solidFill>
            </a:endParaRPr>
          </a:p>
          <a:p>
            <a:pPr marL="457200" lvl="0" indent="-330200" algn="l" rtl="0">
              <a:spcBef>
                <a:spcPts val="0"/>
              </a:spcBef>
              <a:spcAft>
                <a:spcPts val="0"/>
              </a:spcAft>
              <a:buClr>
                <a:srgbClr val="FFFFFF"/>
              </a:buClr>
              <a:buSzPts val="1600"/>
              <a:buChar char="●"/>
            </a:pPr>
            <a:r>
              <a:rPr lang="en" sz="1600">
                <a:solidFill>
                  <a:srgbClr val="FFFFFF"/>
                </a:solidFill>
              </a:rPr>
              <a:t>Wat is die boodskap in die strokiesprent? </a:t>
            </a:r>
            <a:r>
              <a:rPr lang="en" sz="1600" i="1">
                <a:solidFill>
                  <a:srgbClr val="FFFF00"/>
                </a:solidFill>
              </a:rPr>
              <a:t>(What is the message in the comic?)</a:t>
            </a:r>
            <a:endParaRPr sz="1600" i="1">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4"/>
          <p:cNvSpPr txBox="1">
            <a:spLocks noGrp="1"/>
          </p:cNvSpPr>
          <p:nvPr>
            <p:ph type="body" idx="1"/>
          </p:nvPr>
        </p:nvSpPr>
        <p:spPr>
          <a:xfrm>
            <a:off x="138475" y="196875"/>
            <a:ext cx="8783400" cy="48645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171450" lvl="0" indent="-247650" algn="l" rtl="0">
              <a:spcBef>
                <a:spcPts val="1200"/>
              </a:spcBef>
              <a:spcAft>
                <a:spcPts val="0"/>
              </a:spcAft>
              <a:buClr>
                <a:srgbClr val="FFFFFF"/>
              </a:buClr>
              <a:buSzPts val="1200"/>
              <a:buChar char="●"/>
            </a:pPr>
            <a:r>
              <a:rPr lang="en" sz="1200" i="1">
                <a:solidFill>
                  <a:srgbClr val="FFFF00"/>
                </a:solidFill>
              </a:rPr>
              <a:t>Can I tell what happens? </a:t>
            </a:r>
            <a:r>
              <a:rPr lang="en" sz="1200">
                <a:solidFill>
                  <a:srgbClr val="FFFFFF"/>
                </a:solidFill>
              </a:rPr>
              <a:t>The boy is hammering nails into a coffee table. His mom runs in and seems very upset.</a:t>
            </a:r>
            <a:endParaRPr sz="1200">
              <a:solidFill>
                <a:srgbClr val="FFFFFF"/>
              </a:solidFill>
            </a:endParaRPr>
          </a:p>
          <a:p>
            <a:pPr marL="171450" lvl="0" indent="-247650" algn="l" rtl="0">
              <a:spcBef>
                <a:spcPts val="0"/>
              </a:spcBef>
              <a:spcAft>
                <a:spcPts val="0"/>
              </a:spcAft>
              <a:buClr>
                <a:srgbClr val="FFFFFF"/>
              </a:buClr>
              <a:buSzPts val="1200"/>
              <a:buChar char="●"/>
            </a:pPr>
            <a:r>
              <a:rPr lang="en" sz="1200" i="1">
                <a:solidFill>
                  <a:srgbClr val="FFFF00"/>
                </a:solidFill>
              </a:rPr>
              <a:t>How many characters are there? </a:t>
            </a:r>
            <a:r>
              <a:rPr lang="en" sz="1200">
                <a:solidFill>
                  <a:srgbClr val="FFFFFF"/>
                </a:solidFill>
              </a:rPr>
              <a:t>There are two characters. A boy and a women.</a:t>
            </a:r>
            <a:endParaRPr sz="1200">
              <a:solidFill>
                <a:srgbClr val="FFFFFF"/>
              </a:solidFill>
            </a:endParaRPr>
          </a:p>
          <a:p>
            <a:pPr marL="171450" lvl="0" indent="-247650" algn="l" rtl="0">
              <a:spcBef>
                <a:spcPts val="0"/>
              </a:spcBef>
              <a:spcAft>
                <a:spcPts val="0"/>
              </a:spcAft>
              <a:buClr>
                <a:srgbClr val="FFFFFF"/>
              </a:buClr>
              <a:buSzPts val="1200"/>
              <a:buChar char="●"/>
            </a:pPr>
            <a:r>
              <a:rPr lang="en" sz="1200" i="1">
                <a:solidFill>
                  <a:srgbClr val="FFFF00"/>
                </a:solidFill>
              </a:rPr>
              <a:t>What is the connections between the characters? </a:t>
            </a:r>
            <a:r>
              <a:rPr lang="en" sz="1200">
                <a:solidFill>
                  <a:srgbClr val="FFFFFF"/>
                </a:solidFill>
              </a:rPr>
              <a:t>The boy is the son of the lady. The lady is the boys mom.</a:t>
            </a:r>
            <a:endParaRPr sz="1200">
              <a:solidFill>
                <a:srgbClr val="FFFFFF"/>
              </a:solidFill>
            </a:endParaRPr>
          </a:p>
          <a:p>
            <a:pPr marL="171450" lvl="0" indent="-247650" algn="l" rtl="0">
              <a:spcBef>
                <a:spcPts val="0"/>
              </a:spcBef>
              <a:spcAft>
                <a:spcPts val="0"/>
              </a:spcAft>
              <a:buClr>
                <a:srgbClr val="FFFFFF"/>
              </a:buClr>
              <a:buSzPts val="1200"/>
              <a:buChar char="●"/>
            </a:pPr>
            <a:r>
              <a:rPr lang="en" sz="1200" i="1">
                <a:solidFill>
                  <a:srgbClr val="FFFF00"/>
                </a:solidFill>
              </a:rPr>
              <a:t>Where does the events play out? </a:t>
            </a:r>
            <a:r>
              <a:rPr lang="en" sz="1200">
                <a:solidFill>
                  <a:srgbClr val="FFFFFF"/>
                </a:solidFill>
              </a:rPr>
              <a:t>There is a coffee table and a couch - the living room.</a:t>
            </a:r>
            <a:endParaRPr sz="1200">
              <a:solidFill>
                <a:srgbClr val="FFFFFF"/>
              </a:solidFill>
            </a:endParaRPr>
          </a:p>
          <a:p>
            <a:pPr marL="171450" lvl="0" indent="-247650" algn="l" rtl="0">
              <a:spcBef>
                <a:spcPts val="0"/>
              </a:spcBef>
              <a:spcAft>
                <a:spcPts val="0"/>
              </a:spcAft>
              <a:buClr>
                <a:srgbClr val="FFFFFF"/>
              </a:buClr>
              <a:buSzPts val="1200"/>
              <a:buChar char="●"/>
            </a:pPr>
            <a:r>
              <a:rPr lang="en" sz="1200" i="1">
                <a:solidFill>
                  <a:srgbClr val="FFFF00"/>
                </a:solidFill>
              </a:rPr>
              <a:t>Why is it happening there? </a:t>
            </a:r>
            <a:r>
              <a:rPr lang="en" sz="1200">
                <a:solidFill>
                  <a:srgbClr val="FFFFFF"/>
                </a:solidFill>
              </a:rPr>
              <a:t>You would not expect a boy hammering nails into a coffee table in a living room, this makes it ironic.</a:t>
            </a:r>
            <a:endParaRPr sz="1200">
              <a:solidFill>
                <a:srgbClr val="FFFFFF"/>
              </a:solidFill>
            </a:endParaRPr>
          </a:p>
          <a:p>
            <a:pPr marL="171450" lvl="0" indent="-247650" algn="l" rtl="0">
              <a:spcBef>
                <a:spcPts val="0"/>
              </a:spcBef>
              <a:spcAft>
                <a:spcPts val="0"/>
              </a:spcAft>
              <a:buClr>
                <a:srgbClr val="FFFFFF"/>
              </a:buClr>
              <a:buSzPts val="1200"/>
              <a:buChar char="●"/>
            </a:pPr>
            <a:r>
              <a:rPr lang="en" sz="1200" i="1">
                <a:solidFill>
                  <a:srgbClr val="FFFF00"/>
                </a:solidFill>
              </a:rPr>
              <a:t>What can I deduce from the characters’ body language? </a:t>
            </a:r>
            <a:r>
              <a:rPr lang="en" sz="1200">
                <a:solidFill>
                  <a:srgbClr val="FFFFFF"/>
                </a:solidFill>
              </a:rPr>
              <a:t>Raampie 1 - The boy seems happy with himself. Raampie 2 - The mom is very upset and shouting. Raampie 3: The boy seems confused. Raampie 4: The mom is still quite upset, her hand is on her head. The boy is asking a question.</a:t>
            </a:r>
            <a:endParaRPr sz="1200" i="1">
              <a:solidFill>
                <a:srgbClr val="FFFF00"/>
              </a:solidFill>
            </a:endParaRPr>
          </a:p>
        </p:txBody>
      </p:sp>
      <p:pic>
        <p:nvPicPr>
          <p:cNvPr id="169" name="Google Shape;169;p34"/>
          <p:cNvPicPr preferRelativeResize="0"/>
          <p:nvPr/>
        </p:nvPicPr>
        <p:blipFill rotWithShape="1">
          <a:blip r:embed="rId3">
            <a:alphaModFix/>
          </a:blip>
          <a:srcRect l="6947" t="36519" r="10051" b="39280"/>
          <a:stretch/>
        </p:blipFill>
        <p:spPr>
          <a:xfrm>
            <a:off x="1138025" y="2660550"/>
            <a:ext cx="6690224" cy="22840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5"/>
          <p:cNvSpPr txBox="1">
            <a:spLocks noGrp="1"/>
          </p:cNvSpPr>
          <p:nvPr>
            <p:ph type="title"/>
          </p:nvPr>
        </p:nvSpPr>
        <p:spPr>
          <a:xfrm>
            <a:off x="1388100" y="1609325"/>
            <a:ext cx="6367800" cy="1563600"/>
          </a:xfrm>
          <a:prstGeom prst="rect">
            <a:avLst/>
          </a:prstGeom>
          <a:solidFill>
            <a:srgbClr val="6AA84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Start of </a:t>
            </a:r>
            <a:endParaRPr/>
          </a:p>
          <a:p>
            <a:pPr marL="0" lvl="0" indent="0" algn="ctr" rtl="0">
              <a:spcBef>
                <a:spcPts val="0"/>
              </a:spcBef>
              <a:spcAft>
                <a:spcPts val="0"/>
              </a:spcAft>
              <a:buNone/>
            </a:pPr>
            <a:r>
              <a:rPr lang="en"/>
              <a:t>activity 3.1 and 3.2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6"/>
          <p:cNvSpPr txBox="1">
            <a:spLocks noGrp="1"/>
          </p:cNvSpPr>
          <p:nvPr>
            <p:ph type="title"/>
          </p:nvPr>
        </p:nvSpPr>
        <p:spPr>
          <a:xfrm>
            <a:off x="311700" y="415625"/>
            <a:ext cx="8520600" cy="173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Complete in the back of your book: </a:t>
            </a:r>
            <a:endParaRPr sz="3000"/>
          </a:p>
          <a:p>
            <a:pPr marL="0" lvl="0" indent="0" algn="ctr" rtl="0">
              <a:spcBef>
                <a:spcPts val="0"/>
              </a:spcBef>
              <a:spcAft>
                <a:spcPts val="0"/>
              </a:spcAft>
              <a:buNone/>
            </a:pPr>
            <a:r>
              <a:rPr lang="en" sz="3000"/>
              <a:t>Visuele Tekste</a:t>
            </a:r>
            <a:endParaRPr sz="3000"/>
          </a:p>
          <a:p>
            <a:pPr marL="0" lvl="0" indent="0" algn="ctr" rtl="0">
              <a:spcBef>
                <a:spcPts val="0"/>
              </a:spcBef>
              <a:spcAft>
                <a:spcPts val="0"/>
              </a:spcAft>
              <a:buNone/>
            </a:pPr>
            <a:r>
              <a:rPr lang="en" sz="3000" u="sng">
                <a:solidFill>
                  <a:schemeClr val="hlink"/>
                </a:solidFill>
                <a:hlinkClick r:id="rId3"/>
              </a:rPr>
              <a:t>https://docs.google.com/document/d/1VBo2Wb7u1itjk3yvg57kY7k-Q8cE5ekATHGk2EdUa9Q/edit?usp=sharing</a:t>
            </a:r>
            <a:r>
              <a:rPr lang="en" sz="3000"/>
              <a:t> </a:t>
            </a:r>
            <a:endParaRPr sz="3000"/>
          </a:p>
        </p:txBody>
      </p:sp>
      <p:pic>
        <p:nvPicPr>
          <p:cNvPr id="180" name="Google Shape;180;p36"/>
          <p:cNvPicPr preferRelativeResize="0"/>
          <p:nvPr/>
        </p:nvPicPr>
        <p:blipFill rotWithShape="1">
          <a:blip r:embed="rId4">
            <a:alphaModFix/>
          </a:blip>
          <a:srcRect l="24238" t="19040" r="23990" b="33617"/>
          <a:stretch/>
        </p:blipFill>
        <p:spPr>
          <a:xfrm>
            <a:off x="2350275" y="2639550"/>
            <a:ext cx="4350136" cy="23322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txBox="1">
            <a:spLocks noGrp="1"/>
          </p:cNvSpPr>
          <p:nvPr>
            <p:ph type="title"/>
          </p:nvPr>
        </p:nvSpPr>
        <p:spPr>
          <a:xfrm>
            <a:off x="1248175" y="1218150"/>
            <a:ext cx="6933300" cy="2707200"/>
          </a:xfrm>
          <a:prstGeom prst="rect">
            <a:avLst/>
          </a:prstGeom>
          <a:solidFill>
            <a:srgbClr val="0000F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END OF </a:t>
            </a:r>
            <a:endParaRPr/>
          </a:p>
          <a:p>
            <a:pPr marL="0" lvl="0" indent="0" algn="ctr" rtl="0">
              <a:spcBef>
                <a:spcPts val="0"/>
              </a:spcBef>
              <a:spcAft>
                <a:spcPts val="0"/>
              </a:spcAft>
              <a:buNone/>
            </a:pPr>
            <a:r>
              <a:rPr lang="en"/>
              <a:t>ACTIVITY 3.1 and 3.2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Aktiwiteit 4: </a:t>
            </a:r>
            <a:endParaRPr/>
          </a:p>
          <a:p>
            <a:pPr marL="0" lvl="0" indent="0" algn="l" rtl="0">
              <a:spcBef>
                <a:spcPts val="0"/>
              </a:spcBef>
              <a:spcAft>
                <a:spcPts val="0"/>
              </a:spcAft>
              <a:buNone/>
            </a:pPr>
            <a:endParaRPr/>
          </a:p>
          <a:p>
            <a:pPr marL="457200" lvl="0" indent="-406400" algn="l" rtl="0">
              <a:spcBef>
                <a:spcPts val="0"/>
              </a:spcBef>
              <a:spcAft>
                <a:spcPts val="0"/>
              </a:spcAft>
              <a:buSzPts val="2800"/>
              <a:buAutoNum type="arabicPeriod"/>
            </a:pPr>
            <a:r>
              <a:rPr lang="en"/>
              <a:t>Work through the theory in this presentation for this activity.</a:t>
            </a:r>
            <a:endParaRPr/>
          </a:p>
          <a:p>
            <a:pPr marL="457200" lvl="0" indent="-406400" algn="l" rtl="0">
              <a:spcBef>
                <a:spcPts val="0"/>
              </a:spcBef>
              <a:spcAft>
                <a:spcPts val="0"/>
              </a:spcAft>
              <a:buSzPts val="2800"/>
              <a:buAutoNum type="arabicPeriod"/>
            </a:pPr>
            <a:r>
              <a:rPr lang="en"/>
              <a:t>Complete the activity on the Google Form.</a:t>
            </a:r>
            <a:endParaRPr/>
          </a:p>
          <a:p>
            <a:pPr marL="457200" lvl="0" indent="-406400" algn="l" rtl="0">
              <a:spcBef>
                <a:spcPts val="0"/>
              </a:spcBef>
              <a:spcAft>
                <a:spcPts val="0"/>
              </a:spcAft>
              <a:buSzPts val="2800"/>
              <a:buAutoNum type="arabicPeriod"/>
            </a:pPr>
            <a:r>
              <a:rPr lang="en"/>
              <a:t>Write the date and heading of the activity </a:t>
            </a:r>
            <a:r>
              <a:rPr lang="en" b="1" i="1" u="sng">
                <a:highlight>
                  <a:srgbClr val="FF0000"/>
                </a:highlight>
              </a:rPr>
              <a:t>in the back of your book and rule off</a:t>
            </a:r>
            <a:r>
              <a:rPr lang="en"/>
              <a:t>. (We need to keep record of ALL activities that we do.)</a:t>
            </a:r>
            <a:endParaRPr/>
          </a:p>
          <a:p>
            <a:pPr marL="457200" lvl="0" indent="-406400" algn="l" rtl="0">
              <a:spcBef>
                <a:spcPts val="0"/>
              </a:spcBef>
              <a:spcAft>
                <a:spcPts val="0"/>
              </a:spcAft>
              <a:buSzPts val="2800"/>
              <a:buAutoNum type="arabicPeriod"/>
            </a:pPr>
            <a:r>
              <a:rPr lang="en"/>
              <a:t>Then move on to the next one.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9"/>
          <p:cNvSpPr txBox="1">
            <a:spLocks noGrp="1"/>
          </p:cNvSpPr>
          <p:nvPr>
            <p:ph type="title"/>
          </p:nvPr>
        </p:nvSpPr>
        <p:spPr>
          <a:xfrm>
            <a:off x="1388100" y="1609325"/>
            <a:ext cx="6367800" cy="1353600"/>
          </a:xfrm>
          <a:prstGeom prst="rect">
            <a:avLst/>
          </a:prstGeom>
          <a:solidFill>
            <a:srgbClr val="A64D79"/>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Theory lesson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0"/>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Die advertensie </a:t>
            </a:r>
            <a:r>
              <a:rPr lang="en" i="1">
                <a:solidFill>
                  <a:srgbClr val="FFFF00"/>
                </a:solidFill>
              </a:rPr>
              <a:t>(advertisements)</a:t>
            </a:r>
            <a:endParaRPr i="1">
              <a:solidFill>
                <a:srgbClr val="FFFF00"/>
              </a:solidFill>
            </a:endParaRPr>
          </a:p>
        </p:txBody>
      </p:sp>
      <p:sp>
        <p:nvSpPr>
          <p:cNvPr id="201" name="Google Shape;201;p40"/>
          <p:cNvSpPr txBox="1">
            <a:spLocks noGrp="1"/>
          </p:cNvSpPr>
          <p:nvPr>
            <p:ph type="body" idx="1"/>
          </p:nvPr>
        </p:nvSpPr>
        <p:spPr>
          <a:xfrm>
            <a:off x="138475" y="572700"/>
            <a:ext cx="8951400" cy="44886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1200"/>
              </a:spcBef>
              <a:spcAft>
                <a:spcPts val="0"/>
              </a:spcAft>
              <a:buClr>
                <a:srgbClr val="FFFFFF"/>
              </a:buClr>
              <a:buSzPts val="1400"/>
              <a:buChar char="●"/>
            </a:pPr>
            <a:r>
              <a:rPr lang="en" sz="1400">
                <a:solidFill>
                  <a:srgbClr val="FFFFFF"/>
                </a:solidFill>
              </a:rPr>
              <a:t>Wat sien jy in die advertensie? </a:t>
            </a:r>
            <a:r>
              <a:rPr lang="en" sz="1400" i="1">
                <a:solidFill>
                  <a:srgbClr val="FFFF00"/>
                </a:solidFill>
              </a:rPr>
              <a:t>(What do you see in the advertisement?)</a:t>
            </a:r>
            <a:endParaRPr sz="1400" i="1">
              <a:solidFill>
                <a:srgbClr val="FFFF00"/>
              </a:solidFill>
            </a:endParaRPr>
          </a:p>
          <a:p>
            <a:pPr marL="457200" lvl="0" indent="-317500" algn="l" rtl="0">
              <a:spcBef>
                <a:spcPts val="0"/>
              </a:spcBef>
              <a:spcAft>
                <a:spcPts val="0"/>
              </a:spcAft>
              <a:buClr>
                <a:srgbClr val="FFFFFF"/>
              </a:buClr>
              <a:buSzPts val="1400"/>
              <a:buChar char="●"/>
            </a:pPr>
            <a:r>
              <a:rPr lang="en" sz="1400">
                <a:solidFill>
                  <a:srgbClr val="FFFFFF"/>
                </a:solidFill>
              </a:rPr>
              <a:t>Is dit ‘n produk of diens wat geadverteer word? </a:t>
            </a:r>
            <a:r>
              <a:rPr lang="en" sz="1400" i="1">
                <a:solidFill>
                  <a:srgbClr val="FFFF00"/>
                </a:solidFill>
              </a:rPr>
              <a:t>(Is it a product or service being advertised?)</a:t>
            </a:r>
            <a:endParaRPr sz="1400" i="1">
              <a:solidFill>
                <a:srgbClr val="FFFF00"/>
              </a:solidFill>
            </a:endParaRPr>
          </a:p>
          <a:p>
            <a:pPr marL="457200" lvl="0" indent="-317500" algn="l" rtl="0">
              <a:spcBef>
                <a:spcPts val="0"/>
              </a:spcBef>
              <a:spcAft>
                <a:spcPts val="0"/>
              </a:spcAft>
              <a:buClr>
                <a:srgbClr val="FFFFFF"/>
              </a:buClr>
              <a:buSzPts val="1400"/>
              <a:buChar char="●"/>
            </a:pPr>
            <a:r>
              <a:rPr lang="en" sz="1400">
                <a:solidFill>
                  <a:srgbClr val="FFFFFF"/>
                </a:solidFill>
              </a:rPr>
              <a:t>Wat is die verband tussen die gedrukte teks en die grafiese tekste? </a:t>
            </a:r>
            <a:r>
              <a:rPr lang="en" sz="1400" i="1">
                <a:solidFill>
                  <a:srgbClr val="FFFF00"/>
                </a:solidFill>
              </a:rPr>
              <a:t>(What is the connection between the text and the visual stimuli?)</a:t>
            </a:r>
            <a:endParaRPr sz="1400" i="1">
              <a:solidFill>
                <a:srgbClr val="FFFF00"/>
              </a:solidFill>
            </a:endParaRPr>
          </a:p>
          <a:p>
            <a:pPr marL="457200" lvl="0" indent="-317500" algn="l" rtl="0">
              <a:spcBef>
                <a:spcPts val="0"/>
              </a:spcBef>
              <a:spcAft>
                <a:spcPts val="0"/>
              </a:spcAft>
              <a:buClr>
                <a:srgbClr val="FFFFFF"/>
              </a:buClr>
              <a:buSzPts val="1400"/>
              <a:buChar char="●"/>
            </a:pPr>
            <a:r>
              <a:rPr lang="en" sz="1400">
                <a:solidFill>
                  <a:srgbClr val="FFFFFF"/>
                </a:solidFill>
              </a:rPr>
              <a:t>Vir wie is die  advertensie bedoel? </a:t>
            </a:r>
            <a:r>
              <a:rPr lang="en" sz="1400" i="1">
                <a:solidFill>
                  <a:srgbClr val="FFFF00"/>
                </a:solidFill>
              </a:rPr>
              <a:t>(Who is the target market for this ad?)</a:t>
            </a:r>
            <a:endParaRPr sz="1400" i="1">
              <a:solidFill>
                <a:srgbClr val="FFFF00"/>
              </a:solidFill>
            </a:endParaRPr>
          </a:p>
          <a:p>
            <a:pPr marL="457200" lvl="0" indent="-317500" algn="l" rtl="0">
              <a:spcBef>
                <a:spcPts val="0"/>
              </a:spcBef>
              <a:spcAft>
                <a:spcPts val="0"/>
              </a:spcAft>
              <a:buClr>
                <a:srgbClr val="FFFFFF"/>
              </a:buClr>
              <a:buSzPts val="1400"/>
              <a:buChar char="●"/>
            </a:pPr>
            <a:r>
              <a:rPr lang="en" sz="1400">
                <a:solidFill>
                  <a:srgbClr val="FFFFFF"/>
                </a:solidFill>
              </a:rPr>
              <a:t>Wat is die basiese uitleg van die advertensie? </a:t>
            </a:r>
            <a:r>
              <a:rPr lang="en" sz="1400" i="1">
                <a:solidFill>
                  <a:srgbClr val="FFFF00"/>
                </a:solidFill>
              </a:rPr>
              <a:t>(What is the basic layout of the ad?)</a:t>
            </a:r>
            <a:endParaRPr sz="1400" i="1">
              <a:solidFill>
                <a:srgbClr val="FFFF00"/>
              </a:solidFill>
            </a:endParaRPr>
          </a:p>
          <a:p>
            <a:pPr marL="457200" lvl="0" indent="-317500" algn="l" rtl="0">
              <a:spcBef>
                <a:spcPts val="0"/>
              </a:spcBef>
              <a:spcAft>
                <a:spcPts val="0"/>
              </a:spcAft>
              <a:buClr>
                <a:srgbClr val="FFFFFF"/>
              </a:buClr>
              <a:buSzPts val="1400"/>
              <a:buChar char="●"/>
            </a:pPr>
            <a:r>
              <a:rPr lang="en" sz="1400">
                <a:solidFill>
                  <a:srgbClr val="FFFFFF"/>
                </a:solidFill>
              </a:rPr>
              <a:t>Wat sien jy eerste raak?  </a:t>
            </a:r>
            <a:r>
              <a:rPr lang="en" sz="1400" i="1">
                <a:solidFill>
                  <a:srgbClr val="FFFF00"/>
                </a:solidFill>
              </a:rPr>
              <a:t>(What did you see first?)</a:t>
            </a:r>
            <a:endParaRPr sz="1400" i="1">
              <a:solidFill>
                <a:srgbClr val="FFFF00"/>
              </a:solidFill>
            </a:endParaRPr>
          </a:p>
          <a:p>
            <a:pPr marL="457200" lvl="0" indent="-317500" algn="l" rtl="0">
              <a:spcBef>
                <a:spcPts val="0"/>
              </a:spcBef>
              <a:spcAft>
                <a:spcPts val="0"/>
              </a:spcAft>
              <a:buClr>
                <a:srgbClr val="FFFFFF"/>
              </a:buClr>
              <a:buSzPts val="1400"/>
              <a:buChar char="●"/>
            </a:pPr>
            <a:r>
              <a:rPr lang="en" sz="1400">
                <a:solidFill>
                  <a:srgbClr val="FFFFFF"/>
                </a:solidFill>
              </a:rPr>
              <a:t>Wat is op die voorgrond? </a:t>
            </a:r>
            <a:r>
              <a:rPr lang="en" sz="1400" i="1">
                <a:solidFill>
                  <a:srgbClr val="FFFF00"/>
                </a:solidFill>
              </a:rPr>
              <a:t>(What is in the foreground?)</a:t>
            </a:r>
            <a:endParaRPr sz="1400" i="1">
              <a:solidFill>
                <a:srgbClr val="FFFF00"/>
              </a:solidFill>
            </a:endParaRPr>
          </a:p>
          <a:p>
            <a:pPr marL="457200" lvl="0" indent="-317500" algn="l" rtl="0">
              <a:spcBef>
                <a:spcPts val="0"/>
              </a:spcBef>
              <a:spcAft>
                <a:spcPts val="0"/>
              </a:spcAft>
              <a:buClr>
                <a:srgbClr val="FFFFFF"/>
              </a:buClr>
              <a:buSzPts val="1400"/>
              <a:buChar char="●"/>
            </a:pPr>
            <a:r>
              <a:rPr lang="en" sz="1400">
                <a:solidFill>
                  <a:srgbClr val="FFFFFF"/>
                </a:solidFill>
              </a:rPr>
              <a:t>Watter grafiese beeld word gebruik om ‘n spesifieke boodskap oor te dra?</a:t>
            </a:r>
            <a:r>
              <a:rPr lang="en" sz="1400" i="1">
                <a:solidFill>
                  <a:srgbClr val="FFFF00"/>
                </a:solidFill>
              </a:rPr>
              <a:t> </a:t>
            </a:r>
            <a:br>
              <a:rPr lang="en" sz="1400" i="1">
                <a:solidFill>
                  <a:srgbClr val="FFFF00"/>
                </a:solidFill>
              </a:rPr>
            </a:br>
            <a:r>
              <a:rPr lang="en" sz="1400" i="1">
                <a:solidFill>
                  <a:srgbClr val="FFFF00"/>
                </a:solidFill>
              </a:rPr>
              <a:t>(Which graphic element is used to convey a specific message?)</a:t>
            </a:r>
            <a:endParaRPr sz="1400" i="1">
              <a:solidFill>
                <a:srgbClr val="FFFF00"/>
              </a:solidFill>
            </a:endParaRPr>
          </a:p>
          <a:p>
            <a:pPr marL="457200" lvl="0" indent="-317500" algn="l" rtl="0">
              <a:spcBef>
                <a:spcPts val="0"/>
              </a:spcBef>
              <a:spcAft>
                <a:spcPts val="0"/>
              </a:spcAft>
              <a:buClr>
                <a:srgbClr val="FFFFFF"/>
              </a:buClr>
              <a:buSzPts val="1400"/>
              <a:buChar char="●"/>
            </a:pPr>
            <a:r>
              <a:rPr lang="en" sz="1400">
                <a:solidFill>
                  <a:srgbClr val="FFFFFF"/>
                </a:solidFill>
              </a:rPr>
              <a:t>Watter tegniek word gebruik om die leser se aandag te trek? </a:t>
            </a:r>
            <a:br>
              <a:rPr lang="en" sz="1400">
                <a:solidFill>
                  <a:srgbClr val="FFFFFF"/>
                </a:solidFill>
              </a:rPr>
            </a:br>
            <a:r>
              <a:rPr lang="en" sz="1400" i="1">
                <a:solidFill>
                  <a:srgbClr val="FFFF00"/>
                </a:solidFill>
              </a:rPr>
              <a:t>(What technique is used to grab the attention of the reader?)</a:t>
            </a:r>
            <a:endParaRPr sz="1400" i="1">
              <a:solidFill>
                <a:srgbClr val="FFFF00"/>
              </a:solidFill>
            </a:endParaRPr>
          </a:p>
          <a:p>
            <a:pPr marL="457200" lvl="0" indent="-317500" algn="l" rtl="0">
              <a:spcBef>
                <a:spcPts val="0"/>
              </a:spcBef>
              <a:spcAft>
                <a:spcPts val="0"/>
              </a:spcAft>
              <a:buClr>
                <a:srgbClr val="FFFFFF"/>
              </a:buClr>
              <a:buSzPts val="1400"/>
              <a:buChar char="●"/>
            </a:pPr>
            <a:r>
              <a:rPr lang="en" sz="1400">
                <a:solidFill>
                  <a:srgbClr val="FFFFFF"/>
                </a:solidFill>
              </a:rPr>
              <a:t>Is daar ‘n trefsi of slagspreuk? </a:t>
            </a:r>
            <a:r>
              <a:rPr lang="en" sz="1400" i="1">
                <a:solidFill>
                  <a:srgbClr val="FFFF00"/>
                </a:solidFill>
              </a:rPr>
              <a:t>(What is the slogan?)</a:t>
            </a:r>
            <a:endParaRPr sz="1400" i="1">
              <a:solidFill>
                <a:srgbClr val="FFFF00"/>
              </a:solidFill>
            </a:endParaRPr>
          </a:p>
          <a:p>
            <a:pPr marL="457200" lvl="0" indent="-317500" algn="l" rtl="0">
              <a:spcBef>
                <a:spcPts val="0"/>
              </a:spcBef>
              <a:spcAft>
                <a:spcPts val="0"/>
              </a:spcAft>
              <a:buClr>
                <a:srgbClr val="FFFFFF"/>
              </a:buClr>
              <a:buSzPts val="1400"/>
              <a:buChar char="●"/>
            </a:pPr>
            <a:r>
              <a:rPr lang="en" sz="1400">
                <a:solidFill>
                  <a:srgbClr val="FFFFFF"/>
                </a:solidFill>
              </a:rPr>
              <a:t>Watter oorredingstegnieke word gebruik? </a:t>
            </a:r>
            <a:r>
              <a:rPr lang="en" sz="1400" i="1">
                <a:solidFill>
                  <a:srgbClr val="FFFF00"/>
                </a:solidFill>
              </a:rPr>
              <a:t>(What persuasion techniques are used?)</a:t>
            </a:r>
            <a:endParaRPr sz="1400" i="1">
              <a:solidFill>
                <a:srgbClr val="FFFF00"/>
              </a:solidFill>
            </a:endParaRPr>
          </a:p>
          <a:p>
            <a:pPr marL="457200" lvl="0" indent="-317500" algn="l" rtl="0">
              <a:spcBef>
                <a:spcPts val="0"/>
              </a:spcBef>
              <a:spcAft>
                <a:spcPts val="0"/>
              </a:spcAft>
              <a:buClr>
                <a:srgbClr val="FFFFFF"/>
              </a:buClr>
              <a:buSzPts val="1400"/>
              <a:buChar char="●"/>
            </a:pPr>
            <a:r>
              <a:rPr lang="en" sz="1400">
                <a:solidFill>
                  <a:srgbClr val="FFFFFF"/>
                </a:solidFill>
              </a:rPr>
              <a:t>Word daar ‘n “belofte” gemaak dat jy baie “spesiaal” sal voel as jy die produk gaan koop? </a:t>
            </a:r>
            <a:br>
              <a:rPr lang="en" sz="1400">
                <a:solidFill>
                  <a:srgbClr val="FFFFFF"/>
                </a:solidFill>
              </a:rPr>
            </a:br>
            <a:r>
              <a:rPr lang="en" sz="1400" i="1">
                <a:solidFill>
                  <a:srgbClr val="FFFF00"/>
                </a:solidFill>
              </a:rPr>
              <a:t>(Is there a “promise” that you will feel “special” when you buy the product?)</a:t>
            </a:r>
            <a:endParaRPr sz="1400" i="1">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1"/>
          <p:cNvSpPr txBox="1">
            <a:spLocks noGrp="1"/>
          </p:cNvSpPr>
          <p:nvPr>
            <p:ph type="title"/>
          </p:nvPr>
        </p:nvSpPr>
        <p:spPr>
          <a:xfrm>
            <a:off x="1388100" y="1609325"/>
            <a:ext cx="6367800" cy="1563600"/>
          </a:xfrm>
          <a:prstGeom prst="rect">
            <a:avLst/>
          </a:prstGeom>
          <a:solidFill>
            <a:srgbClr val="6AA84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Start of </a:t>
            </a:r>
            <a:endParaRPr/>
          </a:p>
          <a:p>
            <a:pPr marL="0" lvl="0" indent="0" algn="ctr" rtl="0">
              <a:spcBef>
                <a:spcPts val="0"/>
              </a:spcBef>
              <a:spcAft>
                <a:spcPts val="0"/>
              </a:spcAft>
              <a:buNone/>
            </a:pPr>
            <a:r>
              <a:rPr lang="en"/>
              <a:t>activity 4.1 - 4.4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388100" y="1609325"/>
            <a:ext cx="6367800" cy="1353600"/>
          </a:xfrm>
          <a:prstGeom prst="rect">
            <a:avLst/>
          </a:prstGeom>
          <a:solidFill>
            <a:srgbClr val="A64D79"/>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Theory lesson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2"/>
          <p:cNvSpPr txBox="1">
            <a:spLocks noGrp="1"/>
          </p:cNvSpPr>
          <p:nvPr>
            <p:ph type="title"/>
          </p:nvPr>
        </p:nvSpPr>
        <p:spPr>
          <a:xfrm>
            <a:off x="311700" y="415625"/>
            <a:ext cx="8520600" cy="173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t>Complete in the back of your book: </a:t>
            </a:r>
            <a:endParaRPr sz="2500"/>
          </a:p>
          <a:p>
            <a:pPr marL="0" lvl="0" indent="0" algn="ctr" rtl="0">
              <a:spcBef>
                <a:spcPts val="0"/>
              </a:spcBef>
              <a:spcAft>
                <a:spcPts val="0"/>
              </a:spcAft>
              <a:buNone/>
            </a:pPr>
            <a:r>
              <a:rPr lang="en" sz="2500"/>
              <a:t>Advertensies:</a:t>
            </a:r>
            <a:endParaRPr sz="2500"/>
          </a:p>
          <a:p>
            <a:pPr marL="0" lvl="0" indent="0" algn="ctr" rtl="0">
              <a:spcBef>
                <a:spcPts val="0"/>
              </a:spcBef>
              <a:spcAft>
                <a:spcPts val="0"/>
              </a:spcAft>
              <a:buNone/>
            </a:pPr>
            <a:r>
              <a:rPr lang="en" sz="2500" u="sng">
                <a:solidFill>
                  <a:schemeClr val="hlink"/>
                </a:solidFill>
                <a:hlinkClick r:id="rId3"/>
              </a:rPr>
              <a:t>https://docs.google.com/document/d/13bg088fn5iy3zUz7IOjUjkp08ABPKgtNNrBzpr6DR_8/edit?usp=sharing</a:t>
            </a:r>
            <a:r>
              <a:rPr lang="en" sz="2500"/>
              <a:t> </a:t>
            </a:r>
            <a:endParaRPr sz="2500"/>
          </a:p>
          <a:p>
            <a:pPr marL="0" lvl="0" indent="0" algn="ctr" rtl="0">
              <a:spcBef>
                <a:spcPts val="0"/>
              </a:spcBef>
              <a:spcAft>
                <a:spcPts val="0"/>
              </a:spcAft>
              <a:buNone/>
            </a:pPr>
            <a:endParaRPr sz="2500"/>
          </a:p>
        </p:txBody>
      </p:sp>
      <p:pic>
        <p:nvPicPr>
          <p:cNvPr id="212" name="Google Shape;212;p42"/>
          <p:cNvPicPr preferRelativeResize="0"/>
          <p:nvPr/>
        </p:nvPicPr>
        <p:blipFill rotWithShape="1">
          <a:blip r:embed="rId4">
            <a:alphaModFix/>
          </a:blip>
          <a:srcRect l="22665" t="18366" r="23201" b="23547"/>
          <a:stretch/>
        </p:blipFill>
        <p:spPr>
          <a:xfrm>
            <a:off x="2344760" y="2146325"/>
            <a:ext cx="4454490" cy="28022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3"/>
          <p:cNvSpPr txBox="1">
            <a:spLocks noGrp="1"/>
          </p:cNvSpPr>
          <p:nvPr>
            <p:ph type="title"/>
          </p:nvPr>
        </p:nvSpPr>
        <p:spPr>
          <a:xfrm>
            <a:off x="1248175" y="1218150"/>
            <a:ext cx="6933300" cy="2707200"/>
          </a:xfrm>
          <a:prstGeom prst="rect">
            <a:avLst/>
          </a:prstGeom>
          <a:solidFill>
            <a:srgbClr val="0000F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END OF </a:t>
            </a:r>
            <a:endParaRPr/>
          </a:p>
          <a:p>
            <a:pPr marL="0" lvl="0" indent="0" algn="ctr" rtl="0">
              <a:spcBef>
                <a:spcPts val="0"/>
              </a:spcBef>
              <a:spcAft>
                <a:spcPts val="0"/>
              </a:spcAft>
              <a:buNone/>
            </a:pPr>
            <a:r>
              <a:rPr lang="en"/>
              <a:t>ACTIVITY 4.1 and 4.5</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Aktiwiteit 5: Taalkunde</a:t>
            </a:r>
            <a:endParaRPr/>
          </a:p>
          <a:p>
            <a:pPr marL="0" lvl="0" indent="0" algn="l" rtl="0">
              <a:spcBef>
                <a:spcPts val="0"/>
              </a:spcBef>
              <a:spcAft>
                <a:spcPts val="0"/>
              </a:spcAft>
              <a:buNone/>
            </a:pPr>
            <a:endParaRPr/>
          </a:p>
          <a:p>
            <a:pPr marL="457200" lvl="0" indent="-406400" algn="l" rtl="0">
              <a:spcBef>
                <a:spcPts val="0"/>
              </a:spcBef>
              <a:spcAft>
                <a:spcPts val="0"/>
              </a:spcAft>
              <a:buSzPts val="2800"/>
              <a:buAutoNum type="arabicPeriod"/>
            </a:pPr>
            <a:r>
              <a:rPr lang="en"/>
              <a:t>Work through the theory in this presentation for this activity.</a:t>
            </a:r>
            <a:endParaRPr/>
          </a:p>
          <a:p>
            <a:pPr marL="457200" lvl="0" indent="-406400" algn="l" rtl="0">
              <a:spcBef>
                <a:spcPts val="0"/>
              </a:spcBef>
              <a:spcAft>
                <a:spcPts val="0"/>
              </a:spcAft>
              <a:buSzPts val="2800"/>
              <a:buAutoNum type="arabicPeriod"/>
            </a:pPr>
            <a:r>
              <a:rPr lang="en"/>
              <a:t>Complete the activity on the Google Form.</a:t>
            </a:r>
            <a:endParaRPr/>
          </a:p>
          <a:p>
            <a:pPr marL="457200" lvl="0" indent="-406400" algn="l" rtl="0">
              <a:spcBef>
                <a:spcPts val="0"/>
              </a:spcBef>
              <a:spcAft>
                <a:spcPts val="0"/>
              </a:spcAft>
              <a:buSzPts val="2800"/>
              <a:buAutoNum type="arabicPeriod"/>
            </a:pPr>
            <a:r>
              <a:rPr lang="en"/>
              <a:t>Write the date and heading of the activity </a:t>
            </a:r>
            <a:r>
              <a:rPr lang="en" b="1" i="1" u="sng">
                <a:highlight>
                  <a:srgbClr val="FF0000"/>
                </a:highlight>
              </a:rPr>
              <a:t>in the back of your book and rule off</a:t>
            </a:r>
            <a:r>
              <a:rPr lang="en"/>
              <a:t>. (We need to keep record of ALL activities that we do.)</a:t>
            </a:r>
            <a:endParaRPr/>
          </a:p>
          <a:p>
            <a:pPr marL="457200" lvl="0" indent="-406400" algn="l" rtl="0">
              <a:spcBef>
                <a:spcPts val="0"/>
              </a:spcBef>
              <a:spcAft>
                <a:spcPts val="0"/>
              </a:spcAft>
              <a:buSzPts val="2800"/>
              <a:buAutoNum type="arabicPeriod"/>
            </a:pPr>
            <a:r>
              <a:rPr lang="en"/>
              <a:t>Then move on to the next one.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5"/>
          <p:cNvSpPr txBox="1">
            <a:spLocks noGrp="1"/>
          </p:cNvSpPr>
          <p:nvPr>
            <p:ph type="title"/>
          </p:nvPr>
        </p:nvSpPr>
        <p:spPr>
          <a:xfrm>
            <a:off x="1388100" y="1609325"/>
            <a:ext cx="6367800" cy="1353600"/>
          </a:xfrm>
          <a:prstGeom prst="rect">
            <a:avLst/>
          </a:prstGeom>
          <a:solidFill>
            <a:srgbClr val="A64D79"/>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Theory lesson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6"/>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Taalkunde </a:t>
            </a:r>
            <a:r>
              <a:rPr lang="en" i="1">
                <a:solidFill>
                  <a:srgbClr val="FFFF00"/>
                </a:solidFill>
              </a:rPr>
              <a:t>(Language lessons )</a:t>
            </a:r>
            <a:endParaRPr i="1">
              <a:solidFill>
                <a:srgbClr val="FFFF00"/>
              </a:solidFill>
            </a:endParaRPr>
          </a:p>
        </p:txBody>
      </p:sp>
      <p:sp>
        <p:nvSpPr>
          <p:cNvPr id="233" name="Google Shape;233;p46"/>
          <p:cNvSpPr txBox="1">
            <a:spLocks noGrp="1"/>
          </p:cNvSpPr>
          <p:nvPr>
            <p:ph type="body" idx="1"/>
          </p:nvPr>
        </p:nvSpPr>
        <p:spPr>
          <a:xfrm>
            <a:off x="96300" y="464150"/>
            <a:ext cx="8951400" cy="43806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lnSpc>
                <a:spcPct val="115000"/>
              </a:lnSpc>
              <a:spcBef>
                <a:spcPts val="1200"/>
              </a:spcBef>
              <a:spcAft>
                <a:spcPts val="0"/>
              </a:spcAft>
              <a:buClr>
                <a:srgbClr val="FFFFFF"/>
              </a:buClr>
              <a:buSzPts val="1400"/>
              <a:buChar char="●"/>
            </a:pPr>
            <a:r>
              <a:rPr lang="en" sz="1400">
                <a:solidFill>
                  <a:srgbClr val="FFFFFF"/>
                </a:solidFill>
              </a:rPr>
              <a:t>Homofoon </a:t>
            </a:r>
            <a:r>
              <a:rPr lang="en" sz="1400" i="1">
                <a:solidFill>
                  <a:srgbClr val="FFFF00"/>
                </a:solidFill>
              </a:rPr>
              <a:t>(Homophones - sound the same but looks different) </a:t>
            </a:r>
            <a:r>
              <a:rPr lang="en" sz="1400" i="1" u="sng">
                <a:solidFill>
                  <a:schemeClr val="hlink"/>
                </a:solidFill>
                <a:hlinkClick r:id="rId3"/>
              </a:rPr>
              <a:t>https://drive.google.com/open?id=1yUuU2Cee_wqvKNckjIWYJhs3hv0HsdMB</a:t>
            </a:r>
            <a:r>
              <a:rPr lang="en" sz="1400" i="1">
                <a:solidFill>
                  <a:srgbClr val="FFFF00"/>
                </a:solidFill>
              </a:rPr>
              <a:t> </a:t>
            </a:r>
            <a:endParaRPr sz="1400" i="1">
              <a:solidFill>
                <a:srgbClr val="FFFF00"/>
              </a:solidFill>
            </a:endParaRPr>
          </a:p>
          <a:p>
            <a:pPr marL="457200" lvl="0" indent="-317500" algn="l" rtl="0">
              <a:lnSpc>
                <a:spcPct val="115000"/>
              </a:lnSpc>
              <a:spcBef>
                <a:spcPts val="0"/>
              </a:spcBef>
              <a:spcAft>
                <a:spcPts val="0"/>
              </a:spcAft>
              <a:buClr>
                <a:srgbClr val="FFFFFF"/>
              </a:buClr>
              <a:buSzPts val="1400"/>
              <a:buChar char="●"/>
            </a:pPr>
            <a:r>
              <a:rPr lang="en" sz="1400">
                <a:solidFill>
                  <a:srgbClr val="FFFFFF"/>
                </a:solidFill>
              </a:rPr>
              <a:t>Verlede tyd en toekomende tyd </a:t>
            </a:r>
            <a:r>
              <a:rPr lang="en" sz="1400" i="1">
                <a:solidFill>
                  <a:srgbClr val="FFFF00"/>
                </a:solidFill>
              </a:rPr>
              <a:t>(Past tense and Future tense) </a:t>
            </a:r>
            <a:r>
              <a:rPr lang="en" sz="1400" i="1" u="sng">
                <a:solidFill>
                  <a:schemeClr val="hlink"/>
                </a:solidFill>
                <a:hlinkClick r:id="rId4"/>
              </a:rPr>
              <a:t>https://drive.google.com/open?id=1Uk_D1P0XjbYUyuwJYASEDaASxSUwR0wd</a:t>
            </a:r>
            <a:r>
              <a:rPr lang="en" sz="1400" i="1">
                <a:solidFill>
                  <a:srgbClr val="FFFF00"/>
                </a:solidFill>
              </a:rPr>
              <a:t> </a:t>
            </a:r>
            <a:endParaRPr sz="1400" i="1">
              <a:solidFill>
                <a:srgbClr val="FFFF00"/>
              </a:solidFill>
            </a:endParaRPr>
          </a:p>
          <a:p>
            <a:pPr marL="457200" lvl="0" indent="-317500" algn="l" rtl="0">
              <a:lnSpc>
                <a:spcPct val="115000"/>
              </a:lnSpc>
              <a:spcBef>
                <a:spcPts val="0"/>
              </a:spcBef>
              <a:spcAft>
                <a:spcPts val="0"/>
              </a:spcAft>
              <a:buClr>
                <a:srgbClr val="FFFFFF"/>
              </a:buClr>
              <a:buSzPts val="1400"/>
              <a:buChar char="●"/>
            </a:pPr>
            <a:r>
              <a:rPr lang="en" sz="1400">
                <a:solidFill>
                  <a:srgbClr val="FFFFFF"/>
                </a:solidFill>
              </a:rPr>
              <a:t>Bywoord van Tyd </a:t>
            </a:r>
            <a:r>
              <a:rPr lang="en" sz="1400" i="1">
                <a:solidFill>
                  <a:srgbClr val="FFFF00"/>
                </a:solidFill>
              </a:rPr>
              <a:t>(Adverb of time - you can find it directly after verb 1) </a:t>
            </a:r>
            <a:r>
              <a:rPr lang="en" sz="1400" i="1" u="sng">
                <a:solidFill>
                  <a:schemeClr val="hlink"/>
                </a:solidFill>
                <a:hlinkClick r:id="rId5"/>
              </a:rPr>
              <a:t>https://drive.google.com/file/d/1cfubYEJM7-rkUlYSVXHIQfcJ8688Zz5R/view?usp=sharing</a:t>
            </a:r>
            <a:r>
              <a:rPr lang="en" sz="1400" i="1">
                <a:solidFill>
                  <a:srgbClr val="FFFF00"/>
                </a:solidFill>
              </a:rPr>
              <a:t> </a:t>
            </a:r>
            <a:endParaRPr sz="1400" i="1">
              <a:solidFill>
                <a:srgbClr val="FFFF00"/>
              </a:solidFill>
            </a:endParaRPr>
          </a:p>
          <a:p>
            <a:pPr marL="457200" lvl="0" indent="-317500" algn="l" rtl="0">
              <a:lnSpc>
                <a:spcPct val="115000"/>
              </a:lnSpc>
              <a:spcBef>
                <a:spcPts val="0"/>
              </a:spcBef>
              <a:spcAft>
                <a:spcPts val="0"/>
              </a:spcAft>
              <a:buClr>
                <a:srgbClr val="FFFFFF"/>
              </a:buClr>
              <a:buSzPts val="1400"/>
              <a:buChar char="●"/>
            </a:pPr>
            <a:r>
              <a:rPr lang="en" sz="1400">
                <a:solidFill>
                  <a:srgbClr val="FFFFFF"/>
                </a:solidFill>
              </a:rPr>
              <a:t>Meervoud </a:t>
            </a:r>
            <a:r>
              <a:rPr lang="en" sz="1400" i="1">
                <a:solidFill>
                  <a:srgbClr val="FFFF00"/>
                </a:solidFill>
              </a:rPr>
              <a:t>(plurals) </a:t>
            </a:r>
            <a:r>
              <a:rPr lang="en" sz="1400" i="1" u="sng">
                <a:solidFill>
                  <a:schemeClr val="hlink"/>
                </a:solidFill>
                <a:hlinkClick r:id="rId6"/>
              </a:rPr>
              <a:t>https://drive.google.com/open?id=1gVLgzxWpoVn79D6JSZsFvEm_DaXlGf-9</a:t>
            </a:r>
            <a:r>
              <a:rPr lang="en" sz="1400" i="1">
                <a:solidFill>
                  <a:srgbClr val="FFFF00"/>
                </a:solidFill>
              </a:rPr>
              <a:t> </a:t>
            </a:r>
            <a:endParaRPr sz="1400" i="1">
              <a:solidFill>
                <a:srgbClr val="FFFF00"/>
              </a:solidFill>
            </a:endParaRPr>
          </a:p>
          <a:p>
            <a:pPr marL="457200" lvl="0" indent="-317500" algn="l" rtl="0">
              <a:lnSpc>
                <a:spcPct val="115000"/>
              </a:lnSpc>
              <a:spcBef>
                <a:spcPts val="0"/>
              </a:spcBef>
              <a:spcAft>
                <a:spcPts val="0"/>
              </a:spcAft>
              <a:buClr>
                <a:srgbClr val="FFFFFF"/>
              </a:buClr>
              <a:buSzPts val="1400"/>
              <a:buChar char="●"/>
            </a:pPr>
            <a:r>
              <a:rPr lang="en" sz="1400">
                <a:solidFill>
                  <a:srgbClr val="FFFFFF"/>
                </a:solidFill>
              </a:rPr>
              <a:t>Antoniem </a:t>
            </a:r>
            <a:r>
              <a:rPr lang="en" sz="1400" i="1">
                <a:solidFill>
                  <a:srgbClr val="FFFF00"/>
                </a:solidFill>
              </a:rPr>
              <a:t>(Antonyms - opposites) </a:t>
            </a:r>
            <a:r>
              <a:rPr lang="en" sz="1400" i="1" u="sng">
                <a:solidFill>
                  <a:schemeClr val="hlink"/>
                </a:solidFill>
                <a:hlinkClick r:id="rId7"/>
              </a:rPr>
              <a:t>https://drive.google.com/open?id=1_dvDNCtAe1_8nXGD1eDMTpZUBjz19eEC</a:t>
            </a:r>
            <a:r>
              <a:rPr lang="en" sz="1400" i="1">
                <a:solidFill>
                  <a:srgbClr val="FFFF00"/>
                </a:solidFill>
              </a:rPr>
              <a:t> </a:t>
            </a:r>
            <a:endParaRPr sz="1400" i="1">
              <a:solidFill>
                <a:srgbClr val="FFFF00"/>
              </a:solidFill>
            </a:endParaRPr>
          </a:p>
          <a:p>
            <a:pPr marL="457200" lvl="0" indent="-317500" algn="l" rtl="0">
              <a:lnSpc>
                <a:spcPct val="115000"/>
              </a:lnSpc>
              <a:spcBef>
                <a:spcPts val="0"/>
              </a:spcBef>
              <a:spcAft>
                <a:spcPts val="0"/>
              </a:spcAft>
              <a:buClr>
                <a:srgbClr val="FFFFFF"/>
              </a:buClr>
              <a:buSzPts val="1400"/>
              <a:buChar char="●"/>
            </a:pPr>
            <a:r>
              <a:rPr lang="en" sz="1400">
                <a:solidFill>
                  <a:srgbClr val="FFFFFF"/>
                </a:solidFill>
              </a:rPr>
              <a:t>Skryf nommer uit in woorde </a:t>
            </a:r>
            <a:r>
              <a:rPr lang="en" sz="1400" i="1">
                <a:solidFill>
                  <a:srgbClr val="FFFF00"/>
                </a:solidFill>
              </a:rPr>
              <a:t>(Write words out in numbers) </a:t>
            </a:r>
            <a:r>
              <a:rPr lang="en" sz="1400" i="1" u="sng">
                <a:solidFill>
                  <a:schemeClr val="hlink"/>
                </a:solidFill>
                <a:hlinkClick r:id="rId8"/>
              </a:rPr>
              <a:t>https://drive.google.com/open?id=1bQQ0FJaUh_dQ_rHRrRTeeC1B-rCZ4cKG</a:t>
            </a:r>
            <a:r>
              <a:rPr lang="en" sz="1400" i="1">
                <a:solidFill>
                  <a:srgbClr val="FFFF00"/>
                </a:solidFill>
              </a:rPr>
              <a:t> </a:t>
            </a:r>
            <a:endParaRPr sz="1400" i="1">
              <a:solidFill>
                <a:srgbClr val="FFFF00"/>
              </a:solidFill>
            </a:endParaRPr>
          </a:p>
          <a:p>
            <a:pPr marL="457200" lvl="0" indent="-317500" algn="l" rtl="0">
              <a:lnSpc>
                <a:spcPct val="115000"/>
              </a:lnSpc>
              <a:spcBef>
                <a:spcPts val="0"/>
              </a:spcBef>
              <a:spcAft>
                <a:spcPts val="0"/>
              </a:spcAft>
              <a:buClr>
                <a:srgbClr val="FFFFFF"/>
              </a:buClr>
              <a:buSzPts val="1400"/>
              <a:buChar char="●"/>
            </a:pPr>
            <a:r>
              <a:rPr lang="en" sz="1400">
                <a:solidFill>
                  <a:srgbClr val="FFFFFF"/>
                </a:solidFill>
              </a:rPr>
              <a:t>Infinitief </a:t>
            </a:r>
            <a:r>
              <a:rPr lang="en" sz="1400" i="1">
                <a:solidFill>
                  <a:srgbClr val="FFFF00"/>
                </a:solidFill>
              </a:rPr>
              <a:t>(Infinitive - behoort … te ; om … te)</a:t>
            </a:r>
            <a:endParaRPr sz="1400" i="1">
              <a:solidFill>
                <a:srgbClr val="FFFF00"/>
              </a:solidFill>
            </a:endParaRPr>
          </a:p>
          <a:p>
            <a:pPr marL="457200" lvl="0" indent="-317500" algn="l" rtl="0">
              <a:lnSpc>
                <a:spcPct val="115000"/>
              </a:lnSpc>
              <a:spcBef>
                <a:spcPts val="0"/>
              </a:spcBef>
              <a:spcAft>
                <a:spcPts val="0"/>
              </a:spcAft>
              <a:buClr>
                <a:srgbClr val="FFFFFF"/>
              </a:buClr>
              <a:buSzPts val="1400"/>
              <a:buChar char="●"/>
            </a:pPr>
            <a:r>
              <a:rPr lang="en" sz="1400">
                <a:solidFill>
                  <a:srgbClr val="FFFFFF"/>
                </a:solidFill>
              </a:rPr>
              <a:t>Korrekte vorm (een woord) </a:t>
            </a:r>
            <a:r>
              <a:rPr lang="en" sz="1400" i="1">
                <a:solidFill>
                  <a:srgbClr val="FFFF00"/>
                </a:solidFill>
              </a:rPr>
              <a:t>(write it as one word)</a:t>
            </a:r>
            <a:endParaRPr sz="1400" i="1">
              <a:solidFill>
                <a:srgbClr val="FFFF00"/>
              </a:solidFill>
            </a:endParaRPr>
          </a:p>
          <a:p>
            <a:pPr marL="457200" lvl="0" indent="-317500" algn="l" rtl="0">
              <a:lnSpc>
                <a:spcPct val="115000"/>
              </a:lnSpc>
              <a:spcBef>
                <a:spcPts val="0"/>
              </a:spcBef>
              <a:spcAft>
                <a:spcPts val="0"/>
              </a:spcAft>
              <a:buClr>
                <a:srgbClr val="FFFFFF"/>
              </a:buClr>
              <a:buSzPts val="1400"/>
              <a:buChar char="●"/>
            </a:pPr>
            <a:r>
              <a:rPr lang="en" sz="1400">
                <a:solidFill>
                  <a:srgbClr val="FFFFFF"/>
                </a:solidFill>
              </a:rPr>
              <a:t>Vraagsin </a:t>
            </a:r>
            <a:r>
              <a:rPr lang="en" sz="1400" i="1">
                <a:solidFill>
                  <a:srgbClr val="FFFF00"/>
                </a:solidFill>
              </a:rPr>
              <a:t>(Rewrite statements into a question)</a:t>
            </a:r>
            <a:endParaRPr sz="1400" i="1">
              <a:solidFill>
                <a:srgbClr val="FFFF00"/>
              </a:solidFill>
            </a:endParaRPr>
          </a:p>
          <a:p>
            <a:pPr marL="457200" lvl="0" indent="-317500" algn="l" rtl="0">
              <a:lnSpc>
                <a:spcPct val="115000"/>
              </a:lnSpc>
              <a:spcBef>
                <a:spcPts val="0"/>
              </a:spcBef>
              <a:spcAft>
                <a:spcPts val="0"/>
              </a:spcAft>
              <a:buClr>
                <a:srgbClr val="FFFFFF"/>
              </a:buClr>
              <a:buSzPts val="1400"/>
              <a:buChar char="●"/>
            </a:pPr>
            <a:r>
              <a:rPr lang="en" sz="1400">
                <a:solidFill>
                  <a:srgbClr val="FFFFFF"/>
                </a:solidFill>
              </a:rPr>
              <a:t>Skryf sin oor en begin met die onderwerp wat onderstreep is. </a:t>
            </a:r>
            <a:r>
              <a:rPr lang="en" sz="1400" i="1">
                <a:solidFill>
                  <a:srgbClr val="FFFF00"/>
                </a:solidFill>
              </a:rPr>
              <a:t>(Passive voice)</a:t>
            </a:r>
            <a:endParaRPr sz="1400" i="1">
              <a:solidFill>
                <a:srgbClr val="FFFF00"/>
              </a:solidFill>
            </a:endParaRPr>
          </a:p>
          <a:p>
            <a:pPr marL="457200" lvl="0" indent="-317500" algn="l" rtl="0">
              <a:lnSpc>
                <a:spcPct val="115000"/>
              </a:lnSpc>
              <a:spcBef>
                <a:spcPts val="0"/>
              </a:spcBef>
              <a:spcAft>
                <a:spcPts val="0"/>
              </a:spcAft>
              <a:buClr>
                <a:srgbClr val="FFFFFF"/>
              </a:buClr>
              <a:buSzPts val="1400"/>
              <a:buChar char="●"/>
            </a:pPr>
            <a:r>
              <a:rPr lang="en" sz="1400">
                <a:solidFill>
                  <a:srgbClr val="FFFFFF"/>
                </a:solidFill>
              </a:rPr>
              <a:t>Voegwoorde </a:t>
            </a:r>
            <a:r>
              <a:rPr lang="en" sz="1400" i="1">
                <a:solidFill>
                  <a:srgbClr val="FFFF00"/>
                </a:solidFill>
              </a:rPr>
              <a:t>(Conjunctions - Aangesien is a group 3 conjunction) </a:t>
            </a:r>
            <a:r>
              <a:rPr lang="en" sz="1400" i="1" u="sng">
                <a:solidFill>
                  <a:schemeClr val="hlink"/>
                </a:solidFill>
                <a:hlinkClick r:id="rId9"/>
              </a:rPr>
              <a:t>https://drive.google.com/open?id=19VtqwyCKSS8FMalQFJ4rRT6CPrb8M17-</a:t>
            </a:r>
            <a:r>
              <a:rPr lang="en" sz="1400" i="1">
                <a:solidFill>
                  <a:srgbClr val="FFFF00"/>
                </a:solidFill>
              </a:rPr>
              <a:t> </a:t>
            </a:r>
            <a:endParaRPr sz="1400" i="1">
              <a:solidFill>
                <a:srgbClr val="FFFF00"/>
              </a:solidFill>
            </a:endParaRPr>
          </a:p>
          <a:p>
            <a:pPr marL="0" lvl="0" indent="0" algn="l" rtl="0">
              <a:lnSpc>
                <a:spcPct val="115000"/>
              </a:lnSpc>
              <a:spcBef>
                <a:spcPts val="1200"/>
              </a:spcBef>
              <a:spcAft>
                <a:spcPts val="1200"/>
              </a:spcAft>
              <a:buNone/>
            </a:pPr>
            <a:endParaRPr sz="1400" i="1">
              <a:solidFill>
                <a:srgbClr val="FFFF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7"/>
          <p:cNvSpPr txBox="1">
            <a:spLocks noGrp="1"/>
          </p:cNvSpPr>
          <p:nvPr>
            <p:ph type="title"/>
          </p:nvPr>
        </p:nvSpPr>
        <p:spPr>
          <a:xfrm>
            <a:off x="1388100" y="1609325"/>
            <a:ext cx="6367800" cy="1563600"/>
          </a:xfrm>
          <a:prstGeom prst="rect">
            <a:avLst/>
          </a:prstGeom>
          <a:solidFill>
            <a:srgbClr val="6AA84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Start of </a:t>
            </a:r>
            <a:endParaRPr/>
          </a:p>
          <a:p>
            <a:pPr marL="0" lvl="0" indent="0" algn="ctr" rtl="0">
              <a:spcBef>
                <a:spcPts val="0"/>
              </a:spcBef>
              <a:spcAft>
                <a:spcPts val="0"/>
              </a:spcAft>
              <a:buNone/>
            </a:pPr>
            <a:r>
              <a:rPr lang="en"/>
              <a:t>activity 5</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8"/>
          <p:cNvSpPr txBox="1">
            <a:spLocks noGrp="1"/>
          </p:cNvSpPr>
          <p:nvPr>
            <p:ph type="title"/>
          </p:nvPr>
        </p:nvSpPr>
        <p:spPr>
          <a:xfrm>
            <a:off x="311700" y="415625"/>
            <a:ext cx="8520600" cy="173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t>Complete in the back of your book: </a:t>
            </a:r>
            <a:endParaRPr sz="2500"/>
          </a:p>
          <a:p>
            <a:pPr marL="0" lvl="0" indent="0" algn="ctr" rtl="0">
              <a:spcBef>
                <a:spcPts val="0"/>
              </a:spcBef>
              <a:spcAft>
                <a:spcPts val="0"/>
              </a:spcAft>
              <a:buNone/>
            </a:pPr>
            <a:r>
              <a:rPr lang="en" sz="2500"/>
              <a:t>Taalkunde</a:t>
            </a:r>
            <a:endParaRPr sz="2500"/>
          </a:p>
          <a:p>
            <a:pPr marL="0" lvl="0" indent="0" algn="ctr" rtl="0">
              <a:spcBef>
                <a:spcPts val="0"/>
              </a:spcBef>
              <a:spcAft>
                <a:spcPts val="0"/>
              </a:spcAft>
              <a:buNone/>
            </a:pPr>
            <a:r>
              <a:rPr lang="en" sz="2500" u="sng">
                <a:solidFill>
                  <a:schemeClr val="hlink"/>
                </a:solidFill>
                <a:hlinkClick r:id="rId3"/>
              </a:rPr>
              <a:t>https://docs.google.com/document/d/1p18fuX-ERi8RZ22zI_JkoH972rtcBST2JJhFN9G1Mio/edit?usp=sharing</a:t>
            </a:r>
            <a:r>
              <a:rPr lang="en" sz="2500"/>
              <a:t> </a:t>
            </a:r>
            <a:endParaRPr sz="2500"/>
          </a:p>
          <a:p>
            <a:pPr marL="0" lvl="0" indent="0" algn="ctr" rtl="0">
              <a:spcBef>
                <a:spcPts val="0"/>
              </a:spcBef>
              <a:spcAft>
                <a:spcPts val="0"/>
              </a:spcAft>
              <a:buNone/>
            </a:pPr>
            <a:endParaRPr sz="2500"/>
          </a:p>
        </p:txBody>
      </p:sp>
      <p:pic>
        <p:nvPicPr>
          <p:cNvPr id="244" name="Google Shape;244;p48"/>
          <p:cNvPicPr preferRelativeResize="0"/>
          <p:nvPr/>
        </p:nvPicPr>
        <p:blipFill rotWithShape="1">
          <a:blip r:embed="rId4">
            <a:alphaModFix/>
          </a:blip>
          <a:srcRect l="23013" t="18666" r="25108" b="45137"/>
          <a:stretch/>
        </p:blipFill>
        <p:spPr>
          <a:xfrm>
            <a:off x="1876926" y="2268900"/>
            <a:ext cx="5287875" cy="2163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9"/>
          <p:cNvSpPr txBox="1">
            <a:spLocks noGrp="1"/>
          </p:cNvSpPr>
          <p:nvPr>
            <p:ph type="title"/>
          </p:nvPr>
        </p:nvSpPr>
        <p:spPr>
          <a:xfrm>
            <a:off x="1248175" y="1218150"/>
            <a:ext cx="6933300" cy="2707200"/>
          </a:xfrm>
          <a:prstGeom prst="rect">
            <a:avLst/>
          </a:prstGeom>
          <a:solidFill>
            <a:srgbClr val="0000F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END OF </a:t>
            </a:r>
            <a:endParaRPr/>
          </a:p>
          <a:p>
            <a:pPr marL="0" lvl="0" indent="0" algn="ctr" rtl="0">
              <a:spcBef>
                <a:spcPts val="0"/>
              </a:spcBef>
              <a:spcAft>
                <a:spcPts val="0"/>
              </a:spcAft>
              <a:buNone/>
            </a:pPr>
            <a:r>
              <a:rPr lang="en"/>
              <a:t>ACTIVITY 5.1 and 5.2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240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Golden rules with comprehension tests</a:t>
            </a:r>
            <a:endParaRPr/>
          </a:p>
        </p:txBody>
      </p:sp>
      <p:sp>
        <p:nvSpPr>
          <p:cNvPr id="71" name="Google Shape;71;p16"/>
          <p:cNvSpPr txBox="1">
            <a:spLocks noGrp="1"/>
          </p:cNvSpPr>
          <p:nvPr>
            <p:ph type="body" idx="1"/>
          </p:nvPr>
        </p:nvSpPr>
        <p:spPr>
          <a:xfrm>
            <a:off x="138475" y="1013250"/>
            <a:ext cx="8951400" cy="40752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571500" lvl="0" indent="-571500" algn="l" rtl="0">
              <a:spcBef>
                <a:spcPts val="1200"/>
              </a:spcBef>
              <a:spcAft>
                <a:spcPts val="0"/>
              </a:spcAft>
              <a:buNone/>
            </a:pPr>
            <a:r>
              <a:rPr lang="en" sz="1400">
                <a:solidFill>
                  <a:srgbClr val="FFFFFF"/>
                </a:solidFill>
              </a:rPr>
              <a:t>1.      Vluglees eers net die teks en vrae. </a:t>
            </a:r>
            <a:r>
              <a:rPr lang="en" sz="1400" i="1">
                <a:solidFill>
                  <a:srgbClr val="FFFF00"/>
                </a:solidFill>
              </a:rPr>
              <a:t>(Quickly read through the text and questions.)</a:t>
            </a:r>
            <a:endParaRPr sz="1400" i="1">
              <a:solidFill>
                <a:srgbClr val="FFFF00"/>
              </a:solidFill>
            </a:endParaRPr>
          </a:p>
          <a:p>
            <a:pPr marL="571500" lvl="0" indent="-571500" algn="l" rtl="0">
              <a:spcBef>
                <a:spcPts val="1200"/>
              </a:spcBef>
              <a:spcAft>
                <a:spcPts val="0"/>
              </a:spcAft>
              <a:buNone/>
            </a:pPr>
            <a:r>
              <a:rPr lang="en" sz="1400">
                <a:solidFill>
                  <a:srgbClr val="FFFFFF"/>
                </a:solidFill>
              </a:rPr>
              <a:t>2.      Lees die teks die tweede keer solgvuldig deur. </a:t>
            </a:r>
            <a:r>
              <a:rPr lang="en" sz="1400" i="1">
                <a:solidFill>
                  <a:srgbClr val="FFFF00"/>
                </a:solidFill>
              </a:rPr>
              <a:t>(Carefully read the text again)</a:t>
            </a:r>
            <a:endParaRPr sz="1400" i="1">
              <a:solidFill>
                <a:srgbClr val="FFFF00"/>
              </a:solidFill>
            </a:endParaRPr>
          </a:p>
          <a:p>
            <a:pPr marL="571500" lvl="0" indent="-571500" algn="l" rtl="0">
              <a:spcBef>
                <a:spcPts val="1200"/>
              </a:spcBef>
              <a:spcAft>
                <a:spcPts val="0"/>
              </a:spcAft>
              <a:buNone/>
            </a:pPr>
            <a:r>
              <a:rPr lang="en" sz="1400">
                <a:solidFill>
                  <a:srgbClr val="FFFFFF"/>
                </a:solidFill>
              </a:rPr>
              <a:t>3.      Lees nou die vrae en soeklees die teks vir antwoorde. </a:t>
            </a:r>
            <a:br>
              <a:rPr lang="en" sz="1400">
                <a:solidFill>
                  <a:srgbClr val="FFFFFF"/>
                </a:solidFill>
              </a:rPr>
            </a:br>
            <a:r>
              <a:rPr lang="en" sz="1400" i="1">
                <a:solidFill>
                  <a:srgbClr val="FFFF00"/>
                </a:solidFill>
              </a:rPr>
              <a:t>(Read the questions and “soeklees” for the answers.)</a:t>
            </a:r>
            <a:endParaRPr sz="1400" i="1">
              <a:solidFill>
                <a:srgbClr val="FFFF00"/>
              </a:solidFill>
            </a:endParaRPr>
          </a:p>
          <a:p>
            <a:pPr marL="571500" lvl="0" indent="-571500" algn="l" rtl="0">
              <a:spcBef>
                <a:spcPts val="1200"/>
              </a:spcBef>
              <a:spcAft>
                <a:spcPts val="0"/>
              </a:spcAft>
              <a:buNone/>
            </a:pPr>
            <a:r>
              <a:rPr lang="en" sz="1400">
                <a:solidFill>
                  <a:srgbClr val="FFFFFF"/>
                </a:solidFill>
              </a:rPr>
              <a:t>4.      Volg die instruksies noukeurig, byvoorbeeld volsin of een woord. </a:t>
            </a:r>
            <a:br>
              <a:rPr lang="en" sz="1400">
                <a:solidFill>
                  <a:srgbClr val="FFFFFF"/>
                </a:solidFill>
              </a:rPr>
            </a:br>
            <a:r>
              <a:rPr lang="en" sz="1400" i="1">
                <a:solidFill>
                  <a:srgbClr val="FFFF00"/>
                </a:solidFill>
              </a:rPr>
              <a:t>(Follow the instructions carefully: Anwer in a full sentence vs. only ONE WORD.)</a:t>
            </a:r>
            <a:endParaRPr sz="1400" i="1">
              <a:solidFill>
                <a:srgbClr val="FFFF00"/>
              </a:solidFill>
            </a:endParaRPr>
          </a:p>
          <a:p>
            <a:pPr marL="571500" lvl="0" indent="-571500" algn="l" rtl="0">
              <a:spcBef>
                <a:spcPts val="1200"/>
              </a:spcBef>
              <a:spcAft>
                <a:spcPts val="0"/>
              </a:spcAft>
              <a:buNone/>
            </a:pPr>
            <a:r>
              <a:rPr lang="en" sz="1400">
                <a:solidFill>
                  <a:srgbClr val="FFFFFF"/>
                </a:solidFill>
              </a:rPr>
              <a:t>5.      As jy aanhaal, moet jy die aanhalingstekens gebruik. </a:t>
            </a:r>
            <a:r>
              <a:rPr lang="en" sz="1400" i="1">
                <a:solidFill>
                  <a:srgbClr val="FFFF00"/>
                </a:solidFill>
              </a:rPr>
              <a:t>(Use quotation marks when you quote)</a:t>
            </a:r>
            <a:endParaRPr sz="1400" i="1">
              <a:solidFill>
                <a:srgbClr val="FFFF00"/>
              </a:solidFill>
            </a:endParaRPr>
          </a:p>
          <a:p>
            <a:pPr marL="571500" lvl="0" indent="-571500" algn="l" rtl="0">
              <a:spcBef>
                <a:spcPts val="1200"/>
              </a:spcBef>
              <a:spcAft>
                <a:spcPts val="0"/>
              </a:spcAft>
              <a:buNone/>
            </a:pPr>
            <a:r>
              <a:rPr lang="en" sz="1400">
                <a:solidFill>
                  <a:srgbClr val="FFFFFF"/>
                </a:solidFill>
              </a:rPr>
              <a:t>6.      Jy hoef nie die vraag in jou antwoord te herhaal nie. </a:t>
            </a:r>
            <a:r>
              <a:rPr lang="en" sz="1400" i="1">
                <a:solidFill>
                  <a:srgbClr val="FFFF00"/>
                </a:solidFill>
              </a:rPr>
              <a:t>(Don’t repeat the question in the answer.)</a:t>
            </a:r>
            <a:endParaRPr sz="1400" i="1">
              <a:solidFill>
                <a:srgbClr val="FFFF00"/>
              </a:solidFill>
            </a:endParaRPr>
          </a:p>
          <a:p>
            <a:pPr marL="571500" lvl="0" indent="-571500" algn="l" rtl="0">
              <a:spcBef>
                <a:spcPts val="1200"/>
              </a:spcBef>
              <a:spcAft>
                <a:spcPts val="0"/>
              </a:spcAft>
              <a:buNone/>
            </a:pPr>
            <a:r>
              <a:rPr lang="en" sz="1400">
                <a:solidFill>
                  <a:srgbClr val="FFFFFF"/>
                </a:solidFill>
              </a:rPr>
              <a:t>7.      ‘n Antwoord is normaalweg nie langer as twee reëls nie. </a:t>
            </a:r>
            <a:r>
              <a:rPr lang="en" sz="1400" i="1">
                <a:solidFill>
                  <a:srgbClr val="FFFF00"/>
                </a:solidFill>
              </a:rPr>
              <a:t>(The answer is usually not longer than two lines.)</a:t>
            </a:r>
            <a:endParaRPr sz="1400" i="1">
              <a:solidFill>
                <a:srgbClr val="FFFF00"/>
              </a:solidFill>
            </a:endParaRPr>
          </a:p>
          <a:p>
            <a:pPr marL="571500" lvl="0" indent="-571500" algn="l" rtl="0">
              <a:spcBef>
                <a:spcPts val="1200"/>
              </a:spcBef>
              <a:spcAft>
                <a:spcPts val="1200"/>
              </a:spcAft>
              <a:buNone/>
            </a:pPr>
            <a:r>
              <a:rPr lang="en" sz="1400">
                <a:solidFill>
                  <a:srgbClr val="FFFFFF"/>
                </a:solidFill>
              </a:rPr>
              <a:t>8.      Die puntetoekenning help jou om te sien wat verwag word. (Een feit = 1 punt) </a:t>
            </a:r>
            <a:r>
              <a:rPr lang="en" sz="1400" i="1">
                <a:solidFill>
                  <a:srgbClr val="FFFF00"/>
                </a:solidFill>
              </a:rPr>
              <a:t>(Mark allocation is NB)</a:t>
            </a:r>
            <a:endParaRPr sz="1400" i="1">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1388100" y="1609325"/>
            <a:ext cx="6367800" cy="1353600"/>
          </a:xfrm>
          <a:prstGeom prst="rect">
            <a:avLst/>
          </a:prstGeom>
          <a:solidFill>
            <a:srgbClr val="6AA84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Start of activity 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311700" y="231900"/>
            <a:ext cx="8520600" cy="246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Google Form Quiz </a:t>
            </a:r>
            <a:endParaRPr/>
          </a:p>
          <a:p>
            <a:pPr marL="0" lvl="0" indent="0" algn="l" rtl="0">
              <a:spcBef>
                <a:spcPts val="0"/>
              </a:spcBef>
              <a:spcAft>
                <a:spcPts val="0"/>
              </a:spcAft>
              <a:buNone/>
            </a:pPr>
            <a:endParaRPr/>
          </a:p>
          <a:p>
            <a:pPr marL="0" lvl="0" indent="0" algn="ctr" rtl="0">
              <a:spcBef>
                <a:spcPts val="0"/>
              </a:spcBef>
              <a:spcAft>
                <a:spcPts val="0"/>
              </a:spcAft>
              <a:buNone/>
            </a:pPr>
            <a:r>
              <a:rPr lang="en" u="sng">
                <a:solidFill>
                  <a:schemeClr val="hlink"/>
                </a:solidFill>
                <a:hlinkClick r:id="rId3"/>
              </a:rPr>
              <a:t>https://forms.gle/SPiL9YEDEseYstNJA</a:t>
            </a:r>
            <a:r>
              <a:rPr lang="en"/>
              <a:t> </a:t>
            </a:r>
            <a:endParaRPr/>
          </a:p>
        </p:txBody>
      </p:sp>
      <p:pic>
        <p:nvPicPr>
          <p:cNvPr id="82" name="Google Shape;82;p18"/>
          <p:cNvPicPr preferRelativeResize="0"/>
          <p:nvPr/>
        </p:nvPicPr>
        <p:blipFill>
          <a:blip r:embed="rId4">
            <a:alphaModFix/>
          </a:blip>
          <a:stretch>
            <a:fillRect/>
          </a:stretch>
        </p:blipFill>
        <p:spPr>
          <a:xfrm>
            <a:off x="661338" y="2571750"/>
            <a:ext cx="7821337" cy="2143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1248175" y="1218150"/>
            <a:ext cx="6367800" cy="2707200"/>
          </a:xfrm>
          <a:prstGeom prst="rect">
            <a:avLst/>
          </a:prstGeom>
          <a:solidFill>
            <a:srgbClr val="0000FF"/>
          </a:solidFill>
        </p:spPr>
        <p:txBody>
          <a:bodyPr spcFirstLastPara="1" wrap="square" lIns="91425" tIns="91425" rIns="91425" bIns="91425" anchor="ctr" anchorCtr="0">
            <a:noAutofit/>
          </a:bodyPr>
          <a:lstStyle/>
          <a:p>
            <a:pPr marL="0" lvl="0" indent="0" algn="l" rtl="0">
              <a:spcBef>
                <a:spcPts val="0"/>
              </a:spcBef>
              <a:spcAft>
                <a:spcPts val="0"/>
              </a:spcAft>
              <a:buNone/>
            </a:pPr>
            <a:r>
              <a:rPr lang="en"/>
              <a:t>END OF ACTIVITY 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Aktiwiteit 2: Teorie, opsomming en begrip</a:t>
            </a:r>
            <a:endParaRPr/>
          </a:p>
          <a:p>
            <a:pPr marL="0" lvl="0" indent="0" algn="l" rtl="0">
              <a:spcBef>
                <a:spcPts val="0"/>
              </a:spcBef>
              <a:spcAft>
                <a:spcPts val="0"/>
              </a:spcAft>
              <a:buNone/>
            </a:pPr>
            <a:endParaRPr/>
          </a:p>
          <a:p>
            <a:pPr marL="457200" lvl="0" indent="-406400" algn="l" rtl="0">
              <a:spcBef>
                <a:spcPts val="0"/>
              </a:spcBef>
              <a:spcAft>
                <a:spcPts val="0"/>
              </a:spcAft>
              <a:buSzPts val="2800"/>
              <a:buAutoNum type="arabicPeriod"/>
            </a:pPr>
            <a:r>
              <a:rPr lang="en"/>
              <a:t>Work through the theory in this presentation for this activity. (Akt. 2.1 en Akt. 2.2)</a:t>
            </a:r>
            <a:endParaRPr/>
          </a:p>
          <a:p>
            <a:pPr marL="457200" lvl="0" indent="-406400" algn="l" rtl="0">
              <a:spcBef>
                <a:spcPts val="0"/>
              </a:spcBef>
              <a:spcAft>
                <a:spcPts val="0"/>
              </a:spcAft>
              <a:buSzPts val="2800"/>
              <a:buAutoNum type="arabicPeriod"/>
            </a:pPr>
            <a:r>
              <a:rPr lang="en"/>
              <a:t>Write the date and heading of the activity </a:t>
            </a:r>
            <a:r>
              <a:rPr lang="en" b="1" i="1" u="sng">
                <a:highlight>
                  <a:srgbClr val="FF0000"/>
                </a:highlight>
              </a:rPr>
              <a:t>in the back of your book and rule off</a:t>
            </a:r>
            <a:r>
              <a:rPr lang="en"/>
              <a:t>. (We need to keep record of ALL activities that we do.)</a:t>
            </a:r>
            <a:endParaRPr/>
          </a:p>
          <a:p>
            <a:pPr marL="457200" lvl="0" indent="-406400" algn="l" rtl="0">
              <a:spcBef>
                <a:spcPts val="0"/>
              </a:spcBef>
              <a:spcAft>
                <a:spcPts val="0"/>
              </a:spcAft>
              <a:buSzPts val="2800"/>
              <a:buAutoNum type="arabicPeriod"/>
            </a:pPr>
            <a:r>
              <a:rPr lang="en"/>
              <a:t>Then move on to the next one.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1388100" y="1609325"/>
            <a:ext cx="6367800" cy="1353600"/>
          </a:xfrm>
          <a:prstGeom prst="rect">
            <a:avLst/>
          </a:prstGeom>
          <a:solidFill>
            <a:srgbClr val="A64D79"/>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Theory lesson</a:t>
            </a:r>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37</Slides>
  <Notes>37</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Simple Dark</vt:lpstr>
      <vt:lpstr>Hersieningsaktiwiteite</vt:lpstr>
      <vt:lpstr>Aktiwiteit 1: Vluglees en soeklees  Work through the theory in this presentation for this activity. Complete the activity on the Google Form. Write the date and heading of the activity in the back of your book and rule off. (We need to keep record of ALL activities that we do.) Then move on to the next one.</vt:lpstr>
      <vt:lpstr>Theory lesson</vt:lpstr>
      <vt:lpstr>Golden rules with comprehension tests</vt:lpstr>
      <vt:lpstr>Start of activity 1</vt:lpstr>
      <vt:lpstr>Google Form Quiz   https://forms.gle/SPiL9YEDEseYstNJA </vt:lpstr>
      <vt:lpstr>END OF ACTIVITY 1</vt:lpstr>
      <vt:lpstr>Aktiwiteit 2: Teorie, opsomming en begrip  Work through the theory in this presentation for this activity. (Akt. 2.1 en Akt. 2.2) Write the date and heading of the activity in the back of your book and rule off. (We need to keep record of ALL activities that we do.) Then move on to the next one.</vt:lpstr>
      <vt:lpstr>Theory lesson</vt:lpstr>
      <vt:lpstr>Vluglees (Find the main ideas)</vt:lpstr>
      <vt:lpstr>Start of activity 2.1</vt:lpstr>
      <vt:lpstr>Complete in the back of your book: Summary https://docs.google.com/document/d/1PINGk1EE6x_3l8hEDvOtzolj43zNXTP_weqm9ZAKqAY/edit?usp=sharing </vt:lpstr>
      <vt:lpstr>END OF ACTIVITY 2.1</vt:lpstr>
      <vt:lpstr>Theory lesson</vt:lpstr>
      <vt:lpstr>Feite en Menings (Facts of Opinions)</vt:lpstr>
      <vt:lpstr>Start of activity 2.2</vt:lpstr>
      <vt:lpstr>Complete in the back of your book: Summary https://docs.google.com/document/d/1PINGk1EE6x_3l8hEDvOtzolj43zNXTP_weqm9ZAKqAY/edit?usp=sharing </vt:lpstr>
      <vt:lpstr>END OF ACTIVITY 2.2</vt:lpstr>
      <vt:lpstr>Aktiwiteit 3: Visuele tekste en begripstoets  Work through the theory in this presentation for this activity. (Akt. 3.1 en Akt. 3.2) Write the date and heading of the activity in the back of your book and rule off. (We need to keep record of ALL activities that we do.) Then move on to the next one.</vt:lpstr>
      <vt:lpstr>Theory lesson</vt:lpstr>
      <vt:lpstr>Strokiesprente (Cartoons)</vt:lpstr>
      <vt:lpstr>PowerPoint Presentation</vt:lpstr>
      <vt:lpstr>Start of  activity 3.1 and 3.2</vt:lpstr>
      <vt:lpstr>Complete in the back of your book:  Visuele Tekste https://docs.google.com/document/d/1VBo2Wb7u1itjk3yvg57kY7k-Q8cE5ekATHGk2EdUa9Q/edit?usp=sharing </vt:lpstr>
      <vt:lpstr>END OF  ACTIVITY 3.1 and 3.2</vt:lpstr>
      <vt:lpstr>Aktiwiteit 4:   Work through the theory in this presentation for this activity. Complete the activity on the Google Form. Write the date and heading of the activity in the back of your book and rule off. (We need to keep record of ALL activities that we do.) Then move on to the next one.</vt:lpstr>
      <vt:lpstr>Theory lesson</vt:lpstr>
      <vt:lpstr>Die advertensie (advertisements)</vt:lpstr>
      <vt:lpstr>Start of  activity 4.1 - 4.4</vt:lpstr>
      <vt:lpstr>Complete in the back of your book:  Advertensies: https://docs.google.com/document/d/13bg088fn5iy3zUz7IOjUjkp08ABPKgtNNrBzpr6DR_8/edit?usp=sharing  </vt:lpstr>
      <vt:lpstr>END OF  ACTIVITY 4.1 and 4.5</vt:lpstr>
      <vt:lpstr>Aktiwiteit 5: Taalkunde  Work through the theory in this presentation for this activity. Complete the activity on the Google Form. Write the date and heading of the activity in the back of your book and rule off. (We need to keep record of ALL activities that we do.) Then move on to the next one.</vt:lpstr>
      <vt:lpstr>Theory lesson</vt:lpstr>
      <vt:lpstr>Taalkunde (Language lessons )</vt:lpstr>
      <vt:lpstr>Start of  activity 5</vt:lpstr>
      <vt:lpstr>Complete in the back of your book:  Taalkunde https://docs.google.com/document/d/1p18fuX-ERi8RZ22zI_JkoH972rtcBST2JJhFN9G1Mio/edit?usp=sharing  </vt:lpstr>
      <vt:lpstr>END OF  ACTIVITY 5.1 and 5.2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Hersieningsaktiwiteite</dc:title>
  <cp:lastModifiedBy>Unknown User</cp:lastModifiedBy>
  <cp:revision>1</cp:revision>
  <dcterms:modified xsi:type="dcterms:W3CDTF">2020-04-01T12:15:27Z</dcterms:modified>
</cp:coreProperties>
</file>